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3" r:id="rId1"/>
  </p:sldMasterIdLst>
  <p:sldIdLst>
    <p:sldId id="256" r:id="rId2"/>
    <p:sldId id="258" r:id="rId3"/>
    <p:sldId id="279" r:id="rId4"/>
    <p:sldId id="280" r:id="rId5"/>
    <p:sldId id="281" r:id="rId6"/>
    <p:sldId id="264" r:id="rId7"/>
    <p:sldId id="295" r:id="rId8"/>
    <p:sldId id="261" r:id="rId9"/>
    <p:sldId id="299" r:id="rId10"/>
    <p:sldId id="282" r:id="rId11"/>
    <p:sldId id="284" r:id="rId12"/>
    <p:sldId id="285" r:id="rId13"/>
    <p:sldId id="286" r:id="rId14"/>
    <p:sldId id="287" r:id="rId15"/>
    <p:sldId id="296" r:id="rId16"/>
    <p:sldId id="298" r:id="rId17"/>
    <p:sldId id="289" r:id="rId18"/>
    <p:sldId id="290" r:id="rId19"/>
    <p:sldId id="291" r:id="rId20"/>
    <p:sldId id="292" r:id="rId21"/>
    <p:sldId id="293" r:id="rId22"/>
    <p:sldId id="304" r:id="rId23"/>
    <p:sldId id="294" r:id="rId24"/>
    <p:sldId id="271" r:id="rId25"/>
    <p:sldId id="300" r:id="rId26"/>
    <p:sldId id="274" r:id="rId27"/>
    <p:sldId id="278" r:id="rId28"/>
    <p:sldId id="301" r:id="rId29"/>
    <p:sldId id="276" r:id="rId30"/>
    <p:sldId id="302" r:id="rId31"/>
    <p:sldId id="303" r:id="rId32"/>
    <p:sldId id="266" r:id="rId33"/>
    <p:sldId id="26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4" d="100"/>
          <a:sy n="104" d="100"/>
        </p:scale>
        <p:origin x="8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image" Target="../media/image48.svg"/><Relationship Id="rId4" Type="http://schemas.openxmlformats.org/officeDocument/2006/relationships/image" Target="../media/image5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image" Target="../media/image48.svg"/><Relationship Id="rId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05/8/colors/colorful2#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2A8941-8B4E-4AC6-8F12-A115C6DC82EB}" type="doc">
      <dgm:prSet loTypeId="urn:microsoft.com/office/officeart/2017/3/layout/DropPinTimeline" loCatId="process" qsTypeId="urn:microsoft.com/office/officeart/2005/8/quickstyle/simple1#62" qsCatId="simple" csTypeId="urn:microsoft.com/office/officeart/2005/8/colors/colorful2#8" csCatId="colorful" phldr="1"/>
      <dgm:spPr/>
      <dgm:t>
        <a:bodyPr/>
        <a:lstStyle/>
        <a:p>
          <a:endParaRPr lang="en-US"/>
        </a:p>
      </dgm:t>
    </dgm:pt>
    <dgm:pt modelId="{BF9BDDAC-16D6-4F43-92BE-F2BBB8CC1332}">
      <dgm:prSet/>
      <dgm:spPr/>
      <dgm:t>
        <a:bodyPr/>
        <a:lstStyle/>
        <a:p>
          <a:pPr>
            <a:defRPr b="1"/>
          </a:pPr>
          <a:r>
            <a:rPr lang="en-US"/>
            <a:t>1 Oct.</a:t>
          </a:r>
        </a:p>
      </dgm:t>
    </dgm:pt>
    <dgm:pt modelId="{FC817A73-B345-467C-BBA1-0B0162BEA211}" type="parTrans" cxnId="{6674BA6E-8ED2-42B5-B66B-35EDA662E16B}">
      <dgm:prSet/>
      <dgm:spPr/>
      <dgm:t>
        <a:bodyPr/>
        <a:lstStyle/>
        <a:p>
          <a:endParaRPr lang="en-US"/>
        </a:p>
      </dgm:t>
    </dgm:pt>
    <dgm:pt modelId="{F713E227-4460-4310-85C9-3FDDB1B2C4D1}" type="sibTrans" cxnId="{6674BA6E-8ED2-42B5-B66B-35EDA662E16B}">
      <dgm:prSet/>
      <dgm:spPr/>
      <dgm:t>
        <a:bodyPr/>
        <a:lstStyle/>
        <a:p>
          <a:endParaRPr lang="en-US"/>
        </a:p>
      </dgm:t>
    </dgm:pt>
    <dgm:pt modelId="{82F4576A-8909-4AE8-A6D8-D69C6D584C5D}">
      <dgm:prSet/>
      <dgm:spPr/>
      <dgm:t>
        <a:bodyPr/>
        <a:lstStyle/>
        <a:p>
          <a:r>
            <a:rPr lang="en-US"/>
            <a:t>CO Denver 		Oct 01 Oct 31	 Max Lodging Nightly Rate $215	Max M&amp;I $82</a:t>
          </a:r>
        </a:p>
      </dgm:t>
    </dgm:pt>
    <dgm:pt modelId="{FFB4D2E0-545F-40A4-9141-761AD72A1553}" type="parTrans" cxnId="{0A8BE86C-3494-47D9-8602-5B5DD2E4F5A9}">
      <dgm:prSet/>
      <dgm:spPr/>
      <dgm:t>
        <a:bodyPr/>
        <a:lstStyle/>
        <a:p>
          <a:endParaRPr lang="en-US"/>
        </a:p>
      </dgm:t>
    </dgm:pt>
    <dgm:pt modelId="{8DBCFDDC-A558-4E07-BF3A-3A50A59FC0E5}" type="sibTrans" cxnId="{0A8BE86C-3494-47D9-8602-5B5DD2E4F5A9}">
      <dgm:prSet/>
      <dgm:spPr/>
      <dgm:t>
        <a:bodyPr/>
        <a:lstStyle/>
        <a:p>
          <a:endParaRPr lang="en-US"/>
        </a:p>
      </dgm:t>
    </dgm:pt>
    <dgm:pt modelId="{905B3EB3-A274-4796-BCD8-6433D7B511E9}">
      <dgm:prSet/>
      <dgm:spPr/>
      <dgm:t>
        <a:bodyPr/>
        <a:lstStyle/>
        <a:p>
          <a:pPr>
            <a:defRPr b="1"/>
          </a:pPr>
          <a:r>
            <a:rPr lang="en-US"/>
            <a:t>31 Dec.</a:t>
          </a:r>
        </a:p>
      </dgm:t>
    </dgm:pt>
    <dgm:pt modelId="{7DAD56A4-FD62-404A-9719-0FE8BBF6E373}" type="parTrans" cxnId="{B422ACAF-140D-41C5-8FB0-0F45FEC5856F}">
      <dgm:prSet/>
      <dgm:spPr/>
      <dgm:t>
        <a:bodyPr/>
        <a:lstStyle/>
        <a:p>
          <a:endParaRPr lang="en-US"/>
        </a:p>
      </dgm:t>
    </dgm:pt>
    <dgm:pt modelId="{34DAE819-8D56-4739-8628-527304918422}" type="sibTrans" cxnId="{B422ACAF-140D-41C5-8FB0-0F45FEC5856F}">
      <dgm:prSet/>
      <dgm:spPr/>
      <dgm:t>
        <a:bodyPr/>
        <a:lstStyle/>
        <a:p>
          <a:endParaRPr lang="en-US"/>
        </a:p>
      </dgm:t>
    </dgm:pt>
    <dgm:pt modelId="{B8A78DAE-6E2D-4176-A61E-E63EAA55DAC8}">
      <dgm:prSet/>
      <dgm:spPr/>
      <dgm:t>
        <a:bodyPr/>
        <a:lstStyle/>
        <a:p>
          <a:r>
            <a:rPr lang="en-US"/>
            <a:t>CA San Francisco 	Oct 01 Dec 31  Max Lodging Nightly Rate $272 	Max M&amp;I $82</a:t>
          </a:r>
        </a:p>
      </dgm:t>
    </dgm:pt>
    <dgm:pt modelId="{F36DDB63-79E2-444E-B6E1-6BD87B12F576}" type="parTrans" cxnId="{E11F3019-8115-48FC-A952-DFA3E628F5E7}">
      <dgm:prSet/>
      <dgm:spPr/>
      <dgm:t>
        <a:bodyPr/>
        <a:lstStyle/>
        <a:p>
          <a:endParaRPr lang="en-US"/>
        </a:p>
      </dgm:t>
    </dgm:pt>
    <dgm:pt modelId="{6BD1241B-3997-47A0-977D-F064BAAF7A54}" type="sibTrans" cxnId="{E11F3019-8115-48FC-A952-DFA3E628F5E7}">
      <dgm:prSet/>
      <dgm:spPr/>
      <dgm:t>
        <a:bodyPr/>
        <a:lstStyle/>
        <a:p>
          <a:endParaRPr lang="en-US"/>
        </a:p>
      </dgm:t>
    </dgm:pt>
    <dgm:pt modelId="{5597A5D3-990A-4EA7-94C7-BF9495D30E57}" type="pres">
      <dgm:prSet presAssocID="{4F2A8941-8B4E-4AC6-8F12-A115C6DC82EB}" presName="root" presStyleCnt="0">
        <dgm:presLayoutVars>
          <dgm:chMax/>
          <dgm:chPref/>
          <dgm:animLvl val="lvl"/>
        </dgm:presLayoutVars>
      </dgm:prSet>
      <dgm:spPr/>
    </dgm:pt>
    <dgm:pt modelId="{EA76FB88-C6D3-4B24-84BA-65B1A5694150}" type="pres">
      <dgm:prSet presAssocID="{4F2A8941-8B4E-4AC6-8F12-A115C6DC82EB}" presName="divider" presStyleLbl="fgAcc1" presStyleIdx="0" presStyleCnt="3"/>
      <dgm:spPr>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gm:spPr>
    </dgm:pt>
    <dgm:pt modelId="{E2F035B3-562E-423F-87A4-3CC49AA7CFD9}" type="pres">
      <dgm:prSet presAssocID="{4F2A8941-8B4E-4AC6-8F12-A115C6DC82EB}" presName="nodes" presStyleCnt="0">
        <dgm:presLayoutVars>
          <dgm:chMax/>
          <dgm:chPref/>
          <dgm:animLvl val="lvl"/>
        </dgm:presLayoutVars>
      </dgm:prSet>
      <dgm:spPr/>
    </dgm:pt>
    <dgm:pt modelId="{E234C47D-193E-462D-B257-D2FC508C39BD}" type="pres">
      <dgm:prSet presAssocID="{BF9BDDAC-16D6-4F43-92BE-F2BBB8CC1332}" presName="composite1" presStyleCnt="0"/>
      <dgm:spPr/>
    </dgm:pt>
    <dgm:pt modelId="{7A738E4D-2803-478C-BB17-36B8771656A8}" type="pres">
      <dgm:prSet presAssocID="{BF9BDDAC-16D6-4F43-92BE-F2BBB8CC1332}" presName="ConnectorPoint1" presStyleLbl="lnNode1" presStyleIdx="0" presStyleCnt="2"/>
      <dgm:spPr/>
    </dgm:pt>
    <dgm:pt modelId="{F24640C3-F29C-42A9-8F1D-5D01DE10B5FA}" type="pres">
      <dgm:prSet presAssocID="{BF9BDDAC-16D6-4F43-92BE-F2BBB8CC1332}" presName="DropPinPlaceHolder1" presStyleCnt="0"/>
      <dgm:spPr/>
    </dgm:pt>
    <dgm:pt modelId="{7955EE33-271A-4ACB-8C9A-6878C6BECED6}" type="pres">
      <dgm:prSet presAssocID="{BF9BDDAC-16D6-4F43-92BE-F2BBB8CC1332}" presName="DropPin1" presStyleLbl="alignNode1" presStyleIdx="0" presStyleCnt="2"/>
      <dgm:spPr/>
    </dgm:pt>
    <dgm:pt modelId="{1A45F1B3-95FC-45BB-AC60-D3DA0E696A14}" type="pres">
      <dgm:prSet presAssocID="{BF9BDDAC-16D6-4F43-92BE-F2BBB8CC1332}" presName="Ellipse1" presStyleLbl="fgAcc1" presStyleIdx="1" presStyleCnt="3"/>
      <dgm:spPr>
        <a:solidFill>
          <a:schemeClr val="lt1">
            <a:alpha val="90000"/>
            <a:hueOff val="0"/>
            <a:satOff val="0"/>
            <a:lumOff val="0"/>
            <a:alphaOff val="0"/>
          </a:schemeClr>
        </a:solidFill>
        <a:ln w="19050" cap="rnd" cmpd="sng" algn="ctr">
          <a:noFill/>
          <a:prstDash val="solid"/>
        </a:ln>
        <a:effectLst/>
      </dgm:spPr>
    </dgm:pt>
    <dgm:pt modelId="{353EBDB2-45A4-4D99-ADFC-DBDD929357FB}" type="pres">
      <dgm:prSet presAssocID="{BF9BDDAC-16D6-4F43-92BE-F2BBB8CC1332}" presName="L2TextContainer1" presStyleLbl="revTx" presStyleIdx="0" presStyleCnt="4">
        <dgm:presLayoutVars>
          <dgm:bulletEnabled val="1"/>
        </dgm:presLayoutVars>
      </dgm:prSet>
      <dgm:spPr/>
    </dgm:pt>
    <dgm:pt modelId="{865799BD-0DF3-49CE-A0C9-39312E8C82CF}" type="pres">
      <dgm:prSet presAssocID="{BF9BDDAC-16D6-4F43-92BE-F2BBB8CC1332}" presName="L1TextContainer1" presStyleLbl="revTx" presStyleIdx="1" presStyleCnt="4">
        <dgm:presLayoutVars>
          <dgm:chMax val="1"/>
          <dgm:chPref val="1"/>
          <dgm:bulletEnabled val="1"/>
        </dgm:presLayoutVars>
      </dgm:prSet>
      <dgm:spPr/>
    </dgm:pt>
    <dgm:pt modelId="{0A1E42F9-87ED-4696-A0E6-4DAC703EEC89}" type="pres">
      <dgm:prSet presAssocID="{BF9BDDAC-16D6-4F43-92BE-F2BBB8CC1332}" presName="ConnectLine1" presStyleLbl="sibTrans1D1" presStyleIdx="0" presStyleCnt="2"/>
      <dgm:spPr>
        <a:noFill/>
        <a:ln w="12700" cap="rnd" cmpd="sng" algn="ctr">
          <a:solidFill>
            <a:schemeClr val="accent2">
              <a:hueOff val="0"/>
              <a:satOff val="0"/>
              <a:lumOff val="0"/>
              <a:alphaOff val="0"/>
            </a:schemeClr>
          </a:solidFill>
          <a:prstDash val="dash"/>
        </a:ln>
        <a:effectLst/>
      </dgm:spPr>
    </dgm:pt>
    <dgm:pt modelId="{A19F1F2B-4073-498D-91DD-19270A731545}" type="pres">
      <dgm:prSet presAssocID="{BF9BDDAC-16D6-4F43-92BE-F2BBB8CC1332}" presName="EmptyPlaceHolder1" presStyleCnt="0"/>
      <dgm:spPr/>
    </dgm:pt>
    <dgm:pt modelId="{68D2DE7B-164A-429E-8453-0A826F305768}" type="pres">
      <dgm:prSet presAssocID="{F713E227-4460-4310-85C9-3FDDB1B2C4D1}" presName="spaceBetweenRectangles1" presStyleCnt="0"/>
      <dgm:spPr/>
    </dgm:pt>
    <dgm:pt modelId="{029D0FDF-4FDA-4AA1-96F3-C2FC1A7FA2D0}" type="pres">
      <dgm:prSet presAssocID="{905B3EB3-A274-4796-BCD8-6433D7B511E9}" presName="composite1" presStyleCnt="0"/>
      <dgm:spPr/>
    </dgm:pt>
    <dgm:pt modelId="{43738378-1851-4E9B-83FC-E472476A095B}" type="pres">
      <dgm:prSet presAssocID="{905B3EB3-A274-4796-BCD8-6433D7B511E9}" presName="ConnectorPoint1" presStyleLbl="lnNode1" presStyleIdx="1" presStyleCnt="2"/>
      <dgm:spPr/>
    </dgm:pt>
    <dgm:pt modelId="{BA110134-5308-4CF0-AA9F-CA4D455CE31A}" type="pres">
      <dgm:prSet presAssocID="{905B3EB3-A274-4796-BCD8-6433D7B511E9}" presName="DropPinPlaceHolder1" presStyleCnt="0"/>
      <dgm:spPr/>
    </dgm:pt>
    <dgm:pt modelId="{759D2254-4932-47D8-8597-88910340CE6B}" type="pres">
      <dgm:prSet presAssocID="{905B3EB3-A274-4796-BCD8-6433D7B511E9}" presName="DropPin1" presStyleLbl="alignNode1" presStyleIdx="1" presStyleCnt="2"/>
      <dgm:spPr/>
    </dgm:pt>
    <dgm:pt modelId="{44012FA9-0EDF-487D-9BE6-B0356CCB451C}" type="pres">
      <dgm:prSet presAssocID="{905B3EB3-A274-4796-BCD8-6433D7B511E9}" presName="Ellipse1" presStyleLbl="fgAcc1" presStyleIdx="2" presStyleCnt="3"/>
      <dgm:spPr>
        <a:solidFill>
          <a:schemeClr val="lt1">
            <a:alpha val="90000"/>
            <a:hueOff val="0"/>
            <a:satOff val="0"/>
            <a:lumOff val="0"/>
            <a:alphaOff val="0"/>
          </a:schemeClr>
        </a:solidFill>
        <a:ln w="19050" cap="rnd" cmpd="sng" algn="ctr">
          <a:noFill/>
          <a:prstDash val="solid"/>
        </a:ln>
        <a:effectLst/>
      </dgm:spPr>
    </dgm:pt>
    <dgm:pt modelId="{977239DD-5B21-40AD-85FF-3D7C9EB38257}" type="pres">
      <dgm:prSet presAssocID="{905B3EB3-A274-4796-BCD8-6433D7B511E9}" presName="L2TextContainer1" presStyleLbl="revTx" presStyleIdx="2" presStyleCnt="4">
        <dgm:presLayoutVars>
          <dgm:bulletEnabled val="1"/>
        </dgm:presLayoutVars>
      </dgm:prSet>
      <dgm:spPr/>
    </dgm:pt>
    <dgm:pt modelId="{06DFCF62-F261-48C6-814A-4EDF915B9AF6}" type="pres">
      <dgm:prSet presAssocID="{905B3EB3-A274-4796-BCD8-6433D7B511E9}" presName="L1TextContainer1" presStyleLbl="revTx" presStyleIdx="3" presStyleCnt="4">
        <dgm:presLayoutVars>
          <dgm:chMax val="1"/>
          <dgm:chPref val="1"/>
          <dgm:bulletEnabled val="1"/>
        </dgm:presLayoutVars>
      </dgm:prSet>
      <dgm:spPr/>
    </dgm:pt>
    <dgm:pt modelId="{1CE3F674-5105-4702-B11D-00946A9C42B7}" type="pres">
      <dgm:prSet presAssocID="{905B3EB3-A274-4796-BCD8-6433D7B511E9}" presName="ConnectLine1" presStyleLbl="sibTrans1D1" presStyleIdx="1" presStyleCnt="2"/>
      <dgm:spPr>
        <a:noFill/>
        <a:ln w="12700" cap="rnd" cmpd="sng" algn="ctr">
          <a:solidFill>
            <a:schemeClr val="accent2">
              <a:hueOff val="1354814"/>
              <a:satOff val="-6632"/>
              <a:lumOff val="3725"/>
              <a:alphaOff val="0"/>
            </a:schemeClr>
          </a:solidFill>
          <a:prstDash val="dash"/>
        </a:ln>
        <a:effectLst/>
      </dgm:spPr>
    </dgm:pt>
    <dgm:pt modelId="{106D2440-9175-44A0-B9EE-347B5A9103FC}" type="pres">
      <dgm:prSet presAssocID="{905B3EB3-A274-4796-BCD8-6433D7B511E9}" presName="EmptyPlaceHolder1" presStyleCnt="0"/>
      <dgm:spPr/>
    </dgm:pt>
  </dgm:ptLst>
  <dgm:cxnLst>
    <dgm:cxn modelId="{E11F3019-8115-48FC-A952-DFA3E628F5E7}" srcId="{905B3EB3-A274-4796-BCD8-6433D7B511E9}" destId="{B8A78DAE-6E2D-4176-A61E-E63EAA55DAC8}" srcOrd="0" destOrd="0" parTransId="{F36DDB63-79E2-444E-B6E1-6BD87B12F576}" sibTransId="{6BD1241B-3997-47A0-977D-F064BAAF7A54}"/>
    <dgm:cxn modelId="{31EFB860-0526-40C0-AB5B-B04823CBD16A}" type="presOf" srcId="{905B3EB3-A274-4796-BCD8-6433D7B511E9}" destId="{06DFCF62-F261-48C6-814A-4EDF915B9AF6}" srcOrd="0" destOrd="0" presId="urn:microsoft.com/office/officeart/2017/3/layout/DropPinTimeline"/>
    <dgm:cxn modelId="{0A8BE86C-3494-47D9-8602-5B5DD2E4F5A9}" srcId="{BF9BDDAC-16D6-4F43-92BE-F2BBB8CC1332}" destId="{82F4576A-8909-4AE8-A6D8-D69C6D584C5D}" srcOrd="0" destOrd="0" parTransId="{FFB4D2E0-545F-40A4-9141-761AD72A1553}" sibTransId="{8DBCFDDC-A558-4E07-BF3A-3A50A59FC0E5}"/>
    <dgm:cxn modelId="{6674BA6E-8ED2-42B5-B66B-35EDA662E16B}" srcId="{4F2A8941-8B4E-4AC6-8F12-A115C6DC82EB}" destId="{BF9BDDAC-16D6-4F43-92BE-F2BBB8CC1332}" srcOrd="0" destOrd="0" parTransId="{FC817A73-B345-467C-BBA1-0B0162BEA211}" sibTransId="{F713E227-4460-4310-85C9-3FDDB1B2C4D1}"/>
    <dgm:cxn modelId="{A78F3381-B09F-4BDD-8FA0-A2AD1C14D335}" type="presOf" srcId="{82F4576A-8909-4AE8-A6D8-D69C6D584C5D}" destId="{353EBDB2-45A4-4D99-ADFC-DBDD929357FB}" srcOrd="0" destOrd="0" presId="urn:microsoft.com/office/officeart/2017/3/layout/DropPinTimeline"/>
    <dgm:cxn modelId="{26C0FD93-D92B-4547-A8CB-599E78B5DE0B}" type="presOf" srcId="{4F2A8941-8B4E-4AC6-8F12-A115C6DC82EB}" destId="{5597A5D3-990A-4EA7-94C7-BF9495D30E57}" srcOrd="0" destOrd="0" presId="urn:microsoft.com/office/officeart/2017/3/layout/DropPinTimeline"/>
    <dgm:cxn modelId="{BD2E2D9C-7C69-4C2A-83E4-5765AE6C91F7}" type="presOf" srcId="{B8A78DAE-6E2D-4176-A61E-E63EAA55DAC8}" destId="{977239DD-5B21-40AD-85FF-3D7C9EB38257}" srcOrd="0" destOrd="0" presId="urn:microsoft.com/office/officeart/2017/3/layout/DropPinTimeline"/>
    <dgm:cxn modelId="{BBE0609C-4868-457C-B683-F931A6387533}" type="presOf" srcId="{BF9BDDAC-16D6-4F43-92BE-F2BBB8CC1332}" destId="{865799BD-0DF3-49CE-A0C9-39312E8C82CF}" srcOrd="0" destOrd="0" presId="urn:microsoft.com/office/officeart/2017/3/layout/DropPinTimeline"/>
    <dgm:cxn modelId="{B422ACAF-140D-41C5-8FB0-0F45FEC5856F}" srcId="{4F2A8941-8B4E-4AC6-8F12-A115C6DC82EB}" destId="{905B3EB3-A274-4796-BCD8-6433D7B511E9}" srcOrd="1" destOrd="0" parTransId="{7DAD56A4-FD62-404A-9719-0FE8BBF6E373}" sibTransId="{34DAE819-8D56-4739-8628-527304918422}"/>
    <dgm:cxn modelId="{E4E136FB-D44B-4B54-8B1D-5C3161084DB2}" type="presParOf" srcId="{5597A5D3-990A-4EA7-94C7-BF9495D30E57}" destId="{EA76FB88-C6D3-4B24-84BA-65B1A5694150}" srcOrd="0" destOrd="0" presId="urn:microsoft.com/office/officeart/2017/3/layout/DropPinTimeline"/>
    <dgm:cxn modelId="{521F7352-D741-4973-B3CA-B88726BE7C6B}" type="presParOf" srcId="{5597A5D3-990A-4EA7-94C7-BF9495D30E57}" destId="{E2F035B3-562E-423F-87A4-3CC49AA7CFD9}" srcOrd="1" destOrd="0" presId="urn:microsoft.com/office/officeart/2017/3/layout/DropPinTimeline"/>
    <dgm:cxn modelId="{7ACEBC95-5CC9-417F-89F4-162EF5D8964E}" type="presParOf" srcId="{E2F035B3-562E-423F-87A4-3CC49AA7CFD9}" destId="{E234C47D-193E-462D-B257-D2FC508C39BD}" srcOrd="0" destOrd="0" presId="urn:microsoft.com/office/officeart/2017/3/layout/DropPinTimeline"/>
    <dgm:cxn modelId="{BC6252B7-06DA-4AC4-8393-E84E499DBACD}" type="presParOf" srcId="{E234C47D-193E-462D-B257-D2FC508C39BD}" destId="{7A738E4D-2803-478C-BB17-36B8771656A8}" srcOrd="0" destOrd="0" presId="urn:microsoft.com/office/officeart/2017/3/layout/DropPinTimeline"/>
    <dgm:cxn modelId="{FCC2B0BB-8789-420C-BA50-6EB496AE72E4}" type="presParOf" srcId="{E234C47D-193E-462D-B257-D2FC508C39BD}" destId="{F24640C3-F29C-42A9-8F1D-5D01DE10B5FA}" srcOrd="1" destOrd="0" presId="urn:microsoft.com/office/officeart/2017/3/layout/DropPinTimeline"/>
    <dgm:cxn modelId="{3AAEFEFE-5090-4AF4-8D26-24C1937993D3}" type="presParOf" srcId="{F24640C3-F29C-42A9-8F1D-5D01DE10B5FA}" destId="{7955EE33-271A-4ACB-8C9A-6878C6BECED6}" srcOrd="0" destOrd="0" presId="urn:microsoft.com/office/officeart/2017/3/layout/DropPinTimeline"/>
    <dgm:cxn modelId="{8792E56C-B83E-4532-8A91-0A33C33FDBB4}" type="presParOf" srcId="{F24640C3-F29C-42A9-8F1D-5D01DE10B5FA}" destId="{1A45F1B3-95FC-45BB-AC60-D3DA0E696A14}" srcOrd="1" destOrd="0" presId="urn:microsoft.com/office/officeart/2017/3/layout/DropPinTimeline"/>
    <dgm:cxn modelId="{C51C9167-6D9D-47F6-8033-977FC9116E17}" type="presParOf" srcId="{E234C47D-193E-462D-B257-D2FC508C39BD}" destId="{353EBDB2-45A4-4D99-ADFC-DBDD929357FB}" srcOrd="2" destOrd="0" presId="urn:microsoft.com/office/officeart/2017/3/layout/DropPinTimeline"/>
    <dgm:cxn modelId="{1796479D-FB15-439A-B26F-3B41912E4B09}" type="presParOf" srcId="{E234C47D-193E-462D-B257-D2FC508C39BD}" destId="{865799BD-0DF3-49CE-A0C9-39312E8C82CF}" srcOrd="3" destOrd="0" presId="urn:microsoft.com/office/officeart/2017/3/layout/DropPinTimeline"/>
    <dgm:cxn modelId="{C8DE881B-4525-46C8-86DF-F654D38C5197}" type="presParOf" srcId="{E234C47D-193E-462D-B257-D2FC508C39BD}" destId="{0A1E42F9-87ED-4696-A0E6-4DAC703EEC89}" srcOrd="4" destOrd="0" presId="urn:microsoft.com/office/officeart/2017/3/layout/DropPinTimeline"/>
    <dgm:cxn modelId="{532FE394-E648-45A2-B5FA-ECCD7A8FC4D9}" type="presParOf" srcId="{E234C47D-193E-462D-B257-D2FC508C39BD}" destId="{A19F1F2B-4073-498D-91DD-19270A731545}" srcOrd="5" destOrd="0" presId="urn:microsoft.com/office/officeart/2017/3/layout/DropPinTimeline"/>
    <dgm:cxn modelId="{DAEEC914-1BE1-4EAD-8954-2C0E09EFAB4A}" type="presParOf" srcId="{E2F035B3-562E-423F-87A4-3CC49AA7CFD9}" destId="{68D2DE7B-164A-429E-8453-0A826F305768}" srcOrd="1" destOrd="0" presId="urn:microsoft.com/office/officeart/2017/3/layout/DropPinTimeline"/>
    <dgm:cxn modelId="{B28C32F6-027A-41F3-A3EB-494272FB9F37}" type="presParOf" srcId="{E2F035B3-562E-423F-87A4-3CC49AA7CFD9}" destId="{029D0FDF-4FDA-4AA1-96F3-C2FC1A7FA2D0}" srcOrd="2" destOrd="0" presId="urn:microsoft.com/office/officeart/2017/3/layout/DropPinTimeline"/>
    <dgm:cxn modelId="{841ED51E-1606-440A-84A8-A2222F371360}" type="presParOf" srcId="{029D0FDF-4FDA-4AA1-96F3-C2FC1A7FA2D0}" destId="{43738378-1851-4E9B-83FC-E472476A095B}" srcOrd="0" destOrd="0" presId="urn:microsoft.com/office/officeart/2017/3/layout/DropPinTimeline"/>
    <dgm:cxn modelId="{A4BD48E8-DD1A-4762-B518-88B328741458}" type="presParOf" srcId="{029D0FDF-4FDA-4AA1-96F3-C2FC1A7FA2D0}" destId="{BA110134-5308-4CF0-AA9F-CA4D455CE31A}" srcOrd="1" destOrd="0" presId="urn:microsoft.com/office/officeart/2017/3/layout/DropPinTimeline"/>
    <dgm:cxn modelId="{D81F07D9-2A0F-4D90-BAD4-51B3ED2DD1F4}" type="presParOf" srcId="{BA110134-5308-4CF0-AA9F-CA4D455CE31A}" destId="{759D2254-4932-47D8-8597-88910340CE6B}" srcOrd="0" destOrd="0" presId="urn:microsoft.com/office/officeart/2017/3/layout/DropPinTimeline"/>
    <dgm:cxn modelId="{9272396F-244C-42BC-8FC3-93A0614BAA7D}" type="presParOf" srcId="{BA110134-5308-4CF0-AA9F-CA4D455CE31A}" destId="{44012FA9-0EDF-487D-9BE6-B0356CCB451C}" srcOrd="1" destOrd="0" presId="urn:microsoft.com/office/officeart/2017/3/layout/DropPinTimeline"/>
    <dgm:cxn modelId="{521ED978-F108-42A5-BB43-0126C5BCE0F7}" type="presParOf" srcId="{029D0FDF-4FDA-4AA1-96F3-C2FC1A7FA2D0}" destId="{977239DD-5B21-40AD-85FF-3D7C9EB38257}" srcOrd="2" destOrd="0" presId="urn:microsoft.com/office/officeart/2017/3/layout/DropPinTimeline"/>
    <dgm:cxn modelId="{1B43E486-9971-4E32-A87E-76088C50174A}" type="presParOf" srcId="{029D0FDF-4FDA-4AA1-96F3-C2FC1A7FA2D0}" destId="{06DFCF62-F261-48C6-814A-4EDF915B9AF6}" srcOrd="3" destOrd="0" presId="urn:microsoft.com/office/officeart/2017/3/layout/DropPinTimeline"/>
    <dgm:cxn modelId="{F538BDEE-A583-487F-8572-9FF8014B16B3}" type="presParOf" srcId="{029D0FDF-4FDA-4AA1-96F3-C2FC1A7FA2D0}" destId="{1CE3F674-5105-4702-B11D-00946A9C42B7}" srcOrd="4" destOrd="0" presId="urn:microsoft.com/office/officeart/2017/3/layout/DropPinTimeline"/>
    <dgm:cxn modelId="{3B88C193-E6F2-4608-881A-34A39849CF66}" type="presParOf" srcId="{029D0FDF-4FDA-4AA1-96F3-C2FC1A7FA2D0}" destId="{106D2440-9175-44A0-B9EE-347B5A9103FC}" srcOrd="5" destOrd="0" presId="urn:microsoft.com/office/officeart/2017/3/layout/DropPinTimeline"/>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A4AA30-0C9C-42D4-B0A9-2BDC5DFBFDEB}" type="doc">
      <dgm:prSet loTypeId="urn:microsoft.com/office/officeart/2018/2/layout/IconLabelList" loCatId="icon" qsTypeId="urn:microsoft.com/office/officeart/2005/8/quickstyle/simple1#5" qsCatId="simple" csTypeId="urn:microsoft.com/office/officeart/2018/5/colors/Iconchunking_neutralbg_accent0_3" csCatId="mainScheme" phldr="1"/>
      <dgm:spPr/>
      <dgm:t>
        <a:bodyPr/>
        <a:lstStyle/>
        <a:p>
          <a:endParaRPr lang="en-US"/>
        </a:p>
      </dgm:t>
    </dgm:pt>
    <dgm:pt modelId="{5D24A235-28F3-4FD8-BC7E-16656BE3C351}">
      <dgm:prSet/>
      <dgm:spPr/>
      <dgm:t>
        <a:bodyPr/>
        <a:lstStyle/>
        <a:p>
          <a:r>
            <a:rPr lang="en-US"/>
            <a:t>Business Purposes </a:t>
          </a:r>
          <a:r>
            <a:rPr lang="en-US" b="1" i="1"/>
            <a:t>must</a:t>
          </a:r>
          <a:r>
            <a:rPr lang="en-US"/>
            <a:t> be detailed – Include WHO, WHAT, WHERE, WHEN, WHY &amp; HOW it benefits the University and/or the Account expensed</a:t>
          </a:r>
        </a:p>
      </dgm:t>
    </dgm:pt>
    <dgm:pt modelId="{C54A38FE-6CB2-41D3-9BBB-3E8C79BE5110}" type="parTrans" cxnId="{157D8F1B-B659-43BF-995D-1631AD584793}">
      <dgm:prSet/>
      <dgm:spPr/>
      <dgm:t>
        <a:bodyPr/>
        <a:lstStyle/>
        <a:p>
          <a:endParaRPr lang="en-US"/>
        </a:p>
      </dgm:t>
    </dgm:pt>
    <dgm:pt modelId="{6ECB29C2-6E93-465C-A118-6F6B96B28B2A}" type="sibTrans" cxnId="{157D8F1B-B659-43BF-995D-1631AD584793}">
      <dgm:prSet/>
      <dgm:spPr/>
      <dgm:t>
        <a:bodyPr/>
        <a:lstStyle/>
        <a:p>
          <a:endParaRPr lang="en-US"/>
        </a:p>
      </dgm:t>
    </dgm:pt>
    <dgm:pt modelId="{E9B57F97-2D47-487C-A72E-5A6602FD9318}">
      <dgm:prSet/>
      <dgm:spPr/>
      <dgm:t>
        <a:bodyPr/>
        <a:lstStyle/>
        <a:p>
          <a:r>
            <a:rPr lang="en-US"/>
            <a:t>Per Diem is now referred to Travel Allowance and it broken out into a Daily Allowance amount &amp; $5 of Incidentals  </a:t>
          </a:r>
        </a:p>
      </dgm:t>
    </dgm:pt>
    <dgm:pt modelId="{A1B92D29-E2DC-470E-9A73-3B6951C61C46}" type="parTrans" cxnId="{1384ED76-3687-41B9-8264-7D06FB5847E0}">
      <dgm:prSet/>
      <dgm:spPr/>
      <dgm:t>
        <a:bodyPr/>
        <a:lstStyle/>
        <a:p>
          <a:endParaRPr lang="en-US"/>
        </a:p>
      </dgm:t>
    </dgm:pt>
    <dgm:pt modelId="{7879C626-68C3-439E-A141-66C3FF4AAABA}" type="sibTrans" cxnId="{1384ED76-3687-41B9-8264-7D06FB5847E0}">
      <dgm:prSet/>
      <dgm:spPr/>
      <dgm:t>
        <a:bodyPr/>
        <a:lstStyle/>
        <a:p>
          <a:endParaRPr lang="en-US"/>
        </a:p>
      </dgm:t>
    </dgm:pt>
    <dgm:pt modelId="{EAD22475-BD5B-499D-9B2A-8352BF385F60}">
      <dgm:prSet/>
      <dgm:spPr/>
      <dgm:t>
        <a:bodyPr/>
        <a:lstStyle/>
        <a:p>
          <a:r>
            <a:rPr lang="en-US"/>
            <a:t>For ‘Designated Lodging’ on your trip, please include attachment to verify </a:t>
          </a:r>
        </a:p>
      </dgm:t>
    </dgm:pt>
    <dgm:pt modelId="{020A3280-DBC8-4500-8157-EF554A8602D3}" type="parTrans" cxnId="{B46F3A9C-82B2-47EE-9940-C86EA5891923}">
      <dgm:prSet/>
      <dgm:spPr/>
      <dgm:t>
        <a:bodyPr/>
        <a:lstStyle/>
        <a:p>
          <a:endParaRPr lang="en-US"/>
        </a:p>
      </dgm:t>
    </dgm:pt>
    <dgm:pt modelId="{ED083E8E-68DF-4646-9FEE-4767077F3DA9}" type="sibTrans" cxnId="{B46F3A9C-82B2-47EE-9940-C86EA5891923}">
      <dgm:prSet/>
      <dgm:spPr/>
      <dgm:t>
        <a:bodyPr/>
        <a:lstStyle/>
        <a:p>
          <a:endParaRPr lang="en-US"/>
        </a:p>
      </dgm:t>
    </dgm:pt>
    <dgm:pt modelId="{10C6C184-8E81-4F34-A07A-938B68AC2CF9}">
      <dgm:prSet/>
      <dgm:spPr/>
      <dgm:t>
        <a:bodyPr/>
        <a:lstStyle/>
        <a:p>
          <a:r>
            <a:rPr lang="en-US"/>
            <a:t>If Tucson is your Base location, you must fly out of TUS, unless detailed justification AND flight comparisons, including any travel and parking costs are provided</a:t>
          </a:r>
        </a:p>
      </dgm:t>
    </dgm:pt>
    <dgm:pt modelId="{863C5798-CCE5-4872-8FB2-D8B9812EE884}" type="parTrans" cxnId="{E70FC0C8-E4D6-4933-AC47-690A74D56B5E}">
      <dgm:prSet/>
      <dgm:spPr/>
      <dgm:t>
        <a:bodyPr/>
        <a:lstStyle/>
        <a:p>
          <a:endParaRPr lang="en-US"/>
        </a:p>
      </dgm:t>
    </dgm:pt>
    <dgm:pt modelId="{0C28D75B-EAED-4EDD-A64A-13CEE5AFE853}" type="sibTrans" cxnId="{E70FC0C8-E4D6-4933-AC47-690A74D56B5E}">
      <dgm:prSet/>
      <dgm:spPr/>
      <dgm:t>
        <a:bodyPr/>
        <a:lstStyle/>
        <a:p>
          <a:endParaRPr lang="en-US"/>
        </a:p>
      </dgm:t>
    </dgm:pt>
    <dgm:pt modelId="{AD0DDFF4-12EC-4F31-BC97-DB151E864DDC}" type="pres">
      <dgm:prSet presAssocID="{9DA4AA30-0C9C-42D4-B0A9-2BDC5DFBFDEB}" presName="root" presStyleCnt="0">
        <dgm:presLayoutVars>
          <dgm:dir/>
          <dgm:resizeHandles val="exact"/>
        </dgm:presLayoutVars>
      </dgm:prSet>
      <dgm:spPr/>
    </dgm:pt>
    <dgm:pt modelId="{60E9790A-2D26-45FF-9740-48B960A66EB8}" type="pres">
      <dgm:prSet presAssocID="{5D24A235-28F3-4FD8-BC7E-16656BE3C351}" presName="compNode" presStyleCnt="0"/>
      <dgm:spPr/>
    </dgm:pt>
    <dgm:pt modelId="{C5C538C0-E16B-47FB-91CF-FBBC5B1909AE}" type="pres">
      <dgm:prSet presAssocID="{5D24A235-28F3-4FD8-BC7E-16656BE3C351}"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555FEB0F-0309-4E89-A5BF-8B81D24A2694}" type="pres">
      <dgm:prSet presAssocID="{5D24A235-28F3-4FD8-BC7E-16656BE3C351}" presName="spaceRect" presStyleCnt="0"/>
      <dgm:spPr/>
    </dgm:pt>
    <dgm:pt modelId="{C3759A2B-92FE-4A88-8A0B-83646C098365}" type="pres">
      <dgm:prSet presAssocID="{5D24A235-28F3-4FD8-BC7E-16656BE3C351}" presName="textRect" presStyleLbl="revTx" presStyleIdx="0" presStyleCnt="4">
        <dgm:presLayoutVars>
          <dgm:chMax val="1"/>
          <dgm:chPref val="1"/>
        </dgm:presLayoutVars>
      </dgm:prSet>
      <dgm:spPr/>
    </dgm:pt>
    <dgm:pt modelId="{3B2A5F7D-1C7B-48DE-8003-063E795A3608}" type="pres">
      <dgm:prSet presAssocID="{6ECB29C2-6E93-465C-A118-6F6B96B28B2A}" presName="sibTrans" presStyleCnt="0"/>
      <dgm:spPr/>
    </dgm:pt>
    <dgm:pt modelId="{18A20FDF-4360-4E66-BB6A-A70659704DCD}" type="pres">
      <dgm:prSet presAssocID="{E9B57F97-2D47-487C-A72E-5A6602FD9318}" presName="compNode" presStyleCnt="0"/>
      <dgm:spPr/>
    </dgm:pt>
    <dgm:pt modelId="{1FE4C14A-7D5F-423B-94EC-92C043184313}" type="pres">
      <dgm:prSet presAssocID="{E9B57F97-2D47-487C-A72E-5A6602FD931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7E5E9ABE-E928-4BED-9DBC-17BC6393E8D0}" type="pres">
      <dgm:prSet presAssocID="{E9B57F97-2D47-487C-A72E-5A6602FD9318}" presName="spaceRect" presStyleCnt="0"/>
      <dgm:spPr/>
    </dgm:pt>
    <dgm:pt modelId="{3B6CD359-7778-4D49-9717-BEDC8CAA818D}" type="pres">
      <dgm:prSet presAssocID="{E9B57F97-2D47-487C-A72E-5A6602FD9318}" presName="textRect" presStyleLbl="revTx" presStyleIdx="1" presStyleCnt="4">
        <dgm:presLayoutVars>
          <dgm:chMax val="1"/>
          <dgm:chPref val="1"/>
        </dgm:presLayoutVars>
      </dgm:prSet>
      <dgm:spPr/>
    </dgm:pt>
    <dgm:pt modelId="{E641C86D-A2FB-4B7D-94D9-CE7BE172B7F4}" type="pres">
      <dgm:prSet presAssocID="{7879C626-68C3-439E-A141-66C3FF4AAABA}" presName="sibTrans" presStyleCnt="0"/>
      <dgm:spPr/>
    </dgm:pt>
    <dgm:pt modelId="{53DDD880-38F1-46A6-9160-95878ECB6256}" type="pres">
      <dgm:prSet presAssocID="{EAD22475-BD5B-499D-9B2A-8352BF385F60}" presName="compNode" presStyleCnt="0"/>
      <dgm:spPr/>
    </dgm:pt>
    <dgm:pt modelId="{63D6B07B-45C8-4726-BEB9-8EF686E12202}" type="pres">
      <dgm:prSet presAssocID="{EAD22475-BD5B-499D-9B2A-8352BF385F60}"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ailbox"/>
        </a:ext>
      </dgm:extLst>
    </dgm:pt>
    <dgm:pt modelId="{DD3C3576-29FD-40D0-B5ED-BE4B78179E8B}" type="pres">
      <dgm:prSet presAssocID="{EAD22475-BD5B-499D-9B2A-8352BF385F60}" presName="spaceRect" presStyleCnt="0"/>
      <dgm:spPr/>
    </dgm:pt>
    <dgm:pt modelId="{0E9BC6E3-A470-4419-BD10-53DDC0A02C23}" type="pres">
      <dgm:prSet presAssocID="{EAD22475-BD5B-499D-9B2A-8352BF385F60}" presName="textRect" presStyleLbl="revTx" presStyleIdx="2" presStyleCnt="4">
        <dgm:presLayoutVars>
          <dgm:chMax val="1"/>
          <dgm:chPref val="1"/>
        </dgm:presLayoutVars>
      </dgm:prSet>
      <dgm:spPr/>
    </dgm:pt>
    <dgm:pt modelId="{A976C4C5-169C-40F0-8D13-F989FC59D51E}" type="pres">
      <dgm:prSet presAssocID="{ED083E8E-68DF-4646-9FEE-4767077F3DA9}" presName="sibTrans" presStyleCnt="0"/>
      <dgm:spPr/>
    </dgm:pt>
    <dgm:pt modelId="{EF6FC38D-8932-4334-8835-B42F9720390B}" type="pres">
      <dgm:prSet presAssocID="{10C6C184-8E81-4F34-A07A-938B68AC2CF9}" presName="compNode" presStyleCnt="0"/>
      <dgm:spPr/>
    </dgm:pt>
    <dgm:pt modelId="{5922E992-496A-402C-A84B-1D7A2867A6B2}" type="pres">
      <dgm:prSet presAssocID="{10C6C184-8E81-4F34-A07A-938B68AC2CF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irplane"/>
        </a:ext>
      </dgm:extLst>
    </dgm:pt>
    <dgm:pt modelId="{C716D857-DB79-44B3-9F7A-D833D9F87CCB}" type="pres">
      <dgm:prSet presAssocID="{10C6C184-8E81-4F34-A07A-938B68AC2CF9}" presName="spaceRect" presStyleCnt="0"/>
      <dgm:spPr/>
    </dgm:pt>
    <dgm:pt modelId="{16B7C74D-5CC0-4155-AE4D-7573311DF729}" type="pres">
      <dgm:prSet presAssocID="{10C6C184-8E81-4F34-A07A-938B68AC2CF9}" presName="textRect" presStyleLbl="revTx" presStyleIdx="3" presStyleCnt="4">
        <dgm:presLayoutVars>
          <dgm:chMax val="1"/>
          <dgm:chPref val="1"/>
        </dgm:presLayoutVars>
      </dgm:prSet>
      <dgm:spPr/>
    </dgm:pt>
  </dgm:ptLst>
  <dgm:cxnLst>
    <dgm:cxn modelId="{412EBE0F-F888-468E-A644-BF728BAC2D37}" type="presOf" srcId="{5D24A235-28F3-4FD8-BC7E-16656BE3C351}" destId="{C3759A2B-92FE-4A88-8A0B-83646C098365}" srcOrd="0" destOrd="0" presId="urn:microsoft.com/office/officeart/2018/2/layout/IconLabelList"/>
    <dgm:cxn modelId="{157D8F1B-B659-43BF-995D-1631AD584793}" srcId="{9DA4AA30-0C9C-42D4-B0A9-2BDC5DFBFDEB}" destId="{5D24A235-28F3-4FD8-BC7E-16656BE3C351}" srcOrd="0" destOrd="0" parTransId="{C54A38FE-6CB2-41D3-9BBB-3E8C79BE5110}" sibTransId="{6ECB29C2-6E93-465C-A118-6F6B96B28B2A}"/>
    <dgm:cxn modelId="{5CB2E236-599F-4779-86F8-5B87B65F594D}" type="presOf" srcId="{9DA4AA30-0C9C-42D4-B0A9-2BDC5DFBFDEB}" destId="{AD0DDFF4-12EC-4F31-BC97-DB151E864DDC}" srcOrd="0" destOrd="0" presId="urn:microsoft.com/office/officeart/2018/2/layout/IconLabelList"/>
    <dgm:cxn modelId="{BAEB0E55-D6FF-4B3D-8AFE-88EBCE0BF3A9}" type="presOf" srcId="{10C6C184-8E81-4F34-A07A-938B68AC2CF9}" destId="{16B7C74D-5CC0-4155-AE4D-7573311DF729}" srcOrd="0" destOrd="0" presId="urn:microsoft.com/office/officeart/2018/2/layout/IconLabelList"/>
    <dgm:cxn modelId="{1384ED76-3687-41B9-8264-7D06FB5847E0}" srcId="{9DA4AA30-0C9C-42D4-B0A9-2BDC5DFBFDEB}" destId="{E9B57F97-2D47-487C-A72E-5A6602FD9318}" srcOrd="1" destOrd="0" parTransId="{A1B92D29-E2DC-470E-9A73-3B6951C61C46}" sibTransId="{7879C626-68C3-439E-A141-66C3FF4AAABA}"/>
    <dgm:cxn modelId="{B46F3A9C-82B2-47EE-9940-C86EA5891923}" srcId="{9DA4AA30-0C9C-42D4-B0A9-2BDC5DFBFDEB}" destId="{EAD22475-BD5B-499D-9B2A-8352BF385F60}" srcOrd="2" destOrd="0" parTransId="{020A3280-DBC8-4500-8157-EF554A8602D3}" sibTransId="{ED083E8E-68DF-4646-9FEE-4767077F3DA9}"/>
    <dgm:cxn modelId="{2C92EAA5-90F9-42D0-85DA-47B48BD7C93D}" type="presOf" srcId="{EAD22475-BD5B-499D-9B2A-8352BF385F60}" destId="{0E9BC6E3-A470-4419-BD10-53DDC0A02C23}" srcOrd="0" destOrd="0" presId="urn:microsoft.com/office/officeart/2018/2/layout/IconLabelList"/>
    <dgm:cxn modelId="{523046B6-D649-47C6-9EC0-EF901754E5EA}" type="presOf" srcId="{E9B57F97-2D47-487C-A72E-5A6602FD9318}" destId="{3B6CD359-7778-4D49-9717-BEDC8CAA818D}" srcOrd="0" destOrd="0" presId="urn:microsoft.com/office/officeart/2018/2/layout/IconLabelList"/>
    <dgm:cxn modelId="{E70FC0C8-E4D6-4933-AC47-690A74D56B5E}" srcId="{9DA4AA30-0C9C-42D4-B0A9-2BDC5DFBFDEB}" destId="{10C6C184-8E81-4F34-A07A-938B68AC2CF9}" srcOrd="3" destOrd="0" parTransId="{863C5798-CCE5-4872-8FB2-D8B9812EE884}" sibTransId="{0C28D75B-EAED-4EDD-A64A-13CEE5AFE853}"/>
    <dgm:cxn modelId="{0A126DFC-E721-4015-A407-73EEF82904ED}" type="presParOf" srcId="{AD0DDFF4-12EC-4F31-BC97-DB151E864DDC}" destId="{60E9790A-2D26-45FF-9740-48B960A66EB8}" srcOrd="0" destOrd="0" presId="urn:microsoft.com/office/officeart/2018/2/layout/IconLabelList"/>
    <dgm:cxn modelId="{6D05A6BD-534E-42B9-88F1-03C2BF9E3997}" type="presParOf" srcId="{60E9790A-2D26-45FF-9740-48B960A66EB8}" destId="{C5C538C0-E16B-47FB-91CF-FBBC5B1909AE}" srcOrd="0" destOrd="0" presId="urn:microsoft.com/office/officeart/2018/2/layout/IconLabelList"/>
    <dgm:cxn modelId="{FD432166-9876-4780-B7BA-AC18DF9B4F37}" type="presParOf" srcId="{60E9790A-2D26-45FF-9740-48B960A66EB8}" destId="{555FEB0F-0309-4E89-A5BF-8B81D24A2694}" srcOrd="1" destOrd="0" presId="urn:microsoft.com/office/officeart/2018/2/layout/IconLabelList"/>
    <dgm:cxn modelId="{1BB05564-E3FA-4CA4-AEB3-2356E19FE7C9}" type="presParOf" srcId="{60E9790A-2D26-45FF-9740-48B960A66EB8}" destId="{C3759A2B-92FE-4A88-8A0B-83646C098365}" srcOrd="2" destOrd="0" presId="urn:microsoft.com/office/officeart/2018/2/layout/IconLabelList"/>
    <dgm:cxn modelId="{DA5D7533-A606-4135-B8FA-8330745787E7}" type="presParOf" srcId="{AD0DDFF4-12EC-4F31-BC97-DB151E864DDC}" destId="{3B2A5F7D-1C7B-48DE-8003-063E795A3608}" srcOrd="1" destOrd="0" presId="urn:microsoft.com/office/officeart/2018/2/layout/IconLabelList"/>
    <dgm:cxn modelId="{51357FE5-A167-4FED-8513-1C7C5A4748E8}" type="presParOf" srcId="{AD0DDFF4-12EC-4F31-BC97-DB151E864DDC}" destId="{18A20FDF-4360-4E66-BB6A-A70659704DCD}" srcOrd="2" destOrd="0" presId="urn:microsoft.com/office/officeart/2018/2/layout/IconLabelList"/>
    <dgm:cxn modelId="{9527F634-3B78-41E3-B316-951096C4B155}" type="presParOf" srcId="{18A20FDF-4360-4E66-BB6A-A70659704DCD}" destId="{1FE4C14A-7D5F-423B-94EC-92C043184313}" srcOrd="0" destOrd="0" presId="urn:microsoft.com/office/officeart/2018/2/layout/IconLabelList"/>
    <dgm:cxn modelId="{514E3E07-134B-44C0-8F9D-80ACB42198F0}" type="presParOf" srcId="{18A20FDF-4360-4E66-BB6A-A70659704DCD}" destId="{7E5E9ABE-E928-4BED-9DBC-17BC6393E8D0}" srcOrd="1" destOrd="0" presId="urn:microsoft.com/office/officeart/2018/2/layout/IconLabelList"/>
    <dgm:cxn modelId="{2EA2375C-8984-4A05-9722-B9ADD5560F94}" type="presParOf" srcId="{18A20FDF-4360-4E66-BB6A-A70659704DCD}" destId="{3B6CD359-7778-4D49-9717-BEDC8CAA818D}" srcOrd="2" destOrd="0" presId="urn:microsoft.com/office/officeart/2018/2/layout/IconLabelList"/>
    <dgm:cxn modelId="{21E58792-3467-44D2-8814-667E38FCB0A4}" type="presParOf" srcId="{AD0DDFF4-12EC-4F31-BC97-DB151E864DDC}" destId="{E641C86D-A2FB-4B7D-94D9-CE7BE172B7F4}" srcOrd="3" destOrd="0" presId="urn:microsoft.com/office/officeart/2018/2/layout/IconLabelList"/>
    <dgm:cxn modelId="{99A58ECD-3D6A-4EC6-AD7B-B5732627C3D3}" type="presParOf" srcId="{AD0DDFF4-12EC-4F31-BC97-DB151E864DDC}" destId="{53DDD880-38F1-46A6-9160-95878ECB6256}" srcOrd="4" destOrd="0" presId="urn:microsoft.com/office/officeart/2018/2/layout/IconLabelList"/>
    <dgm:cxn modelId="{4EA6FDC2-5A96-4CCE-B91B-ADA98F382A25}" type="presParOf" srcId="{53DDD880-38F1-46A6-9160-95878ECB6256}" destId="{63D6B07B-45C8-4726-BEB9-8EF686E12202}" srcOrd="0" destOrd="0" presId="urn:microsoft.com/office/officeart/2018/2/layout/IconLabelList"/>
    <dgm:cxn modelId="{3C092D4D-B79F-4FFC-8A24-3E4C8A9AA549}" type="presParOf" srcId="{53DDD880-38F1-46A6-9160-95878ECB6256}" destId="{DD3C3576-29FD-40D0-B5ED-BE4B78179E8B}" srcOrd="1" destOrd="0" presId="urn:microsoft.com/office/officeart/2018/2/layout/IconLabelList"/>
    <dgm:cxn modelId="{0AC8FC84-A92E-4C22-9273-2BCCE3E574CD}" type="presParOf" srcId="{53DDD880-38F1-46A6-9160-95878ECB6256}" destId="{0E9BC6E3-A470-4419-BD10-53DDC0A02C23}" srcOrd="2" destOrd="0" presId="urn:microsoft.com/office/officeart/2018/2/layout/IconLabelList"/>
    <dgm:cxn modelId="{DE0451CA-4F89-4FED-98AD-3CFE2C4CA427}" type="presParOf" srcId="{AD0DDFF4-12EC-4F31-BC97-DB151E864DDC}" destId="{A976C4C5-169C-40F0-8D13-F989FC59D51E}" srcOrd="5" destOrd="0" presId="urn:microsoft.com/office/officeart/2018/2/layout/IconLabelList"/>
    <dgm:cxn modelId="{0EEA2063-75EC-4872-A50F-8D8FBB9D2FC4}" type="presParOf" srcId="{AD0DDFF4-12EC-4F31-BC97-DB151E864DDC}" destId="{EF6FC38D-8932-4334-8835-B42F9720390B}" srcOrd="6" destOrd="0" presId="urn:microsoft.com/office/officeart/2018/2/layout/IconLabelList"/>
    <dgm:cxn modelId="{D1E9B566-C176-420E-8A7F-1C10780345D5}" type="presParOf" srcId="{EF6FC38D-8932-4334-8835-B42F9720390B}" destId="{5922E992-496A-402C-A84B-1D7A2867A6B2}" srcOrd="0" destOrd="0" presId="urn:microsoft.com/office/officeart/2018/2/layout/IconLabelList"/>
    <dgm:cxn modelId="{1980F3AF-6CCD-49D9-AB1A-A07A928AB938}" type="presParOf" srcId="{EF6FC38D-8932-4334-8835-B42F9720390B}" destId="{C716D857-DB79-44B3-9F7A-D833D9F87CCB}" srcOrd="1" destOrd="0" presId="urn:microsoft.com/office/officeart/2018/2/layout/IconLabelList"/>
    <dgm:cxn modelId="{F9135EE3-E458-4EFA-9013-40B2D36FC15A}" type="presParOf" srcId="{EF6FC38D-8932-4334-8835-B42F9720390B}" destId="{16B7C74D-5CC0-4155-AE4D-7573311DF729}"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76FB88-C6D3-4B24-84BA-65B1A5694150}">
      <dsp:nvSpPr>
        <dsp:cNvPr id="0" name=""/>
        <dsp:cNvSpPr/>
      </dsp:nvSpPr>
      <dsp:spPr>
        <a:xfrm>
          <a:off x="0" y="2028217"/>
          <a:ext cx="9404352" cy="0"/>
        </a:xfrm>
        <a:prstGeom prst="line">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7955EE33-271A-4ACB-8C9A-6878C6BECED6}">
      <dsp:nvSpPr>
        <dsp:cNvPr id="0" name=""/>
        <dsp:cNvSpPr/>
      </dsp:nvSpPr>
      <dsp:spPr>
        <a:xfrm rot="8100000">
          <a:off x="63999" y="467424"/>
          <a:ext cx="298306" cy="298306"/>
        </a:xfrm>
        <a:prstGeom prst="teardrop">
          <a:avLst>
            <a:gd name="adj" fmla="val 115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45F1B3-95FC-45BB-AC60-D3DA0E696A14}">
      <dsp:nvSpPr>
        <dsp:cNvPr id="0" name=""/>
        <dsp:cNvSpPr/>
      </dsp:nvSpPr>
      <dsp:spPr>
        <a:xfrm>
          <a:off x="97138" y="500563"/>
          <a:ext cx="232028" cy="232028"/>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353EBDB2-45A4-4D99-ADFC-DBDD929357FB}">
      <dsp:nvSpPr>
        <dsp:cNvPr id="0" name=""/>
        <dsp:cNvSpPr/>
      </dsp:nvSpPr>
      <dsp:spPr>
        <a:xfrm>
          <a:off x="424086" y="827512"/>
          <a:ext cx="3420203" cy="1200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0" bIns="142875" numCol="1" spcCol="1270" anchor="t" anchorCtr="0">
          <a:noAutofit/>
        </a:bodyPr>
        <a:lstStyle/>
        <a:p>
          <a:pPr marL="0" lvl="0" indent="0" algn="l" defTabSz="666750">
            <a:lnSpc>
              <a:spcPct val="90000"/>
            </a:lnSpc>
            <a:spcBef>
              <a:spcPct val="0"/>
            </a:spcBef>
            <a:spcAft>
              <a:spcPct val="35000"/>
            </a:spcAft>
            <a:buNone/>
          </a:pPr>
          <a:r>
            <a:rPr lang="en-US" sz="1500" kern="1200"/>
            <a:t>CO Denver 		Oct 01 Oct 31	 Max Lodging Nightly Rate $215	Max M&amp;I $82</a:t>
          </a:r>
        </a:p>
      </dsp:txBody>
      <dsp:txXfrm>
        <a:off x="424086" y="827512"/>
        <a:ext cx="3420203" cy="1200704"/>
      </dsp:txXfrm>
    </dsp:sp>
    <dsp:sp modelId="{865799BD-0DF3-49CE-A0C9-39312E8C82CF}">
      <dsp:nvSpPr>
        <dsp:cNvPr id="0" name=""/>
        <dsp:cNvSpPr/>
      </dsp:nvSpPr>
      <dsp:spPr>
        <a:xfrm>
          <a:off x="424086" y="405643"/>
          <a:ext cx="3420203" cy="421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 Oct.</a:t>
          </a:r>
        </a:p>
      </dsp:txBody>
      <dsp:txXfrm>
        <a:off x="424086" y="405643"/>
        <a:ext cx="3420203" cy="421869"/>
      </dsp:txXfrm>
    </dsp:sp>
    <dsp:sp modelId="{0A1E42F9-87ED-4696-A0E6-4DAC703EEC89}">
      <dsp:nvSpPr>
        <dsp:cNvPr id="0" name=""/>
        <dsp:cNvSpPr/>
      </dsp:nvSpPr>
      <dsp:spPr>
        <a:xfrm>
          <a:off x="213152" y="827512"/>
          <a:ext cx="0" cy="1200704"/>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A738E4D-2803-478C-BB17-36B8771656A8}">
      <dsp:nvSpPr>
        <dsp:cNvPr id="0" name=""/>
        <dsp:cNvSpPr/>
      </dsp:nvSpPr>
      <dsp:spPr>
        <a:xfrm>
          <a:off x="174336" y="1990248"/>
          <a:ext cx="75936" cy="75936"/>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9D2254-4932-47D8-8597-88910340CE6B}">
      <dsp:nvSpPr>
        <dsp:cNvPr id="0" name=""/>
        <dsp:cNvSpPr/>
      </dsp:nvSpPr>
      <dsp:spPr>
        <a:xfrm rot="18900000">
          <a:off x="5343188" y="3290702"/>
          <a:ext cx="298306" cy="298306"/>
        </a:xfrm>
        <a:prstGeom prst="teardrop">
          <a:avLst>
            <a:gd name="adj" fmla="val 115000"/>
          </a:avLst>
        </a:prstGeom>
        <a:solidFill>
          <a:schemeClr val="accent2">
            <a:hueOff val="1354814"/>
            <a:satOff val="-6632"/>
            <a:lumOff val="3725"/>
            <a:alphaOff val="0"/>
          </a:schemeClr>
        </a:solidFill>
        <a:ln w="19050" cap="rnd" cmpd="sng" algn="ctr">
          <a:solidFill>
            <a:schemeClr val="accent2">
              <a:hueOff val="1354814"/>
              <a:satOff val="-6632"/>
              <a:lumOff val="372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012FA9-0EDF-487D-9BE6-B0356CCB451C}">
      <dsp:nvSpPr>
        <dsp:cNvPr id="0" name=""/>
        <dsp:cNvSpPr/>
      </dsp:nvSpPr>
      <dsp:spPr>
        <a:xfrm>
          <a:off x="5376327" y="3323842"/>
          <a:ext cx="232028" cy="232028"/>
        </a:xfrm>
        <a:prstGeom prst="ellipse">
          <a:avLst/>
        </a:prstGeom>
        <a:solidFill>
          <a:schemeClr val="lt1">
            <a:alpha val="90000"/>
            <a:hueOff val="0"/>
            <a:satOff val="0"/>
            <a:lumOff val="0"/>
            <a:alphaOff val="0"/>
          </a:schemeClr>
        </a:solidFill>
        <a:ln w="19050" cap="rnd" cmpd="sng" algn="ctr">
          <a:noFill/>
          <a:prstDash val="solid"/>
        </a:ln>
        <a:effectLst/>
      </dsp:spPr>
      <dsp:style>
        <a:lnRef idx="2">
          <a:scrgbClr r="0" g="0" b="0"/>
        </a:lnRef>
        <a:fillRef idx="1">
          <a:scrgbClr r="0" g="0" b="0"/>
        </a:fillRef>
        <a:effectRef idx="0">
          <a:scrgbClr r="0" g="0" b="0"/>
        </a:effectRef>
        <a:fontRef idx="minor"/>
      </dsp:style>
    </dsp:sp>
    <dsp:sp modelId="{977239DD-5B21-40AD-85FF-3D7C9EB38257}">
      <dsp:nvSpPr>
        <dsp:cNvPr id="0" name=""/>
        <dsp:cNvSpPr/>
      </dsp:nvSpPr>
      <dsp:spPr>
        <a:xfrm>
          <a:off x="5703276" y="2028217"/>
          <a:ext cx="3420203" cy="1200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95250" bIns="95250" numCol="1" spcCol="1270" anchor="b" anchorCtr="0">
          <a:noAutofit/>
        </a:bodyPr>
        <a:lstStyle/>
        <a:p>
          <a:pPr marL="0" lvl="0" indent="0" algn="l" defTabSz="666750">
            <a:lnSpc>
              <a:spcPct val="90000"/>
            </a:lnSpc>
            <a:spcBef>
              <a:spcPct val="0"/>
            </a:spcBef>
            <a:spcAft>
              <a:spcPct val="35000"/>
            </a:spcAft>
            <a:buNone/>
          </a:pPr>
          <a:r>
            <a:rPr lang="en-US" sz="1500" kern="1200"/>
            <a:t>CA San Francisco 	Oct 01 Dec 31  Max Lodging Nightly Rate $272 	Max M&amp;I $82</a:t>
          </a:r>
        </a:p>
      </dsp:txBody>
      <dsp:txXfrm>
        <a:off x="5703276" y="2028217"/>
        <a:ext cx="3420203" cy="1200704"/>
      </dsp:txXfrm>
    </dsp:sp>
    <dsp:sp modelId="{06DFCF62-F261-48C6-814A-4EDF915B9AF6}">
      <dsp:nvSpPr>
        <dsp:cNvPr id="0" name=""/>
        <dsp:cNvSpPr/>
      </dsp:nvSpPr>
      <dsp:spPr>
        <a:xfrm>
          <a:off x="5703276" y="3228921"/>
          <a:ext cx="3420203" cy="421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31 Dec.</a:t>
          </a:r>
        </a:p>
      </dsp:txBody>
      <dsp:txXfrm>
        <a:off x="5703276" y="3228921"/>
        <a:ext cx="3420203" cy="421869"/>
      </dsp:txXfrm>
    </dsp:sp>
    <dsp:sp modelId="{1CE3F674-5105-4702-B11D-00946A9C42B7}">
      <dsp:nvSpPr>
        <dsp:cNvPr id="0" name=""/>
        <dsp:cNvSpPr/>
      </dsp:nvSpPr>
      <dsp:spPr>
        <a:xfrm>
          <a:off x="5492341" y="2028217"/>
          <a:ext cx="0" cy="1200704"/>
        </a:xfrm>
        <a:prstGeom prst="line">
          <a:avLst/>
        </a:prstGeom>
        <a:noFill/>
        <a:ln w="12700" cap="rnd" cmpd="sng" algn="ctr">
          <a:solidFill>
            <a:schemeClr val="accent2">
              <a:hueOff val="1354814"/>
              <a:satOff val="-6632"/>
              <a:lumOff val="3725"/>
              <a:alphaOff val="0"/>
            </a:schemeClr>
          </a:solidFill>
          <a:prstDash val="dash"/>
        </a:ln>
        <a:effectLst/>
      </dsp:spPr>
      <dsp:style>
        <a:lnRef idx="1">
          <a:scrgbClr r="0" g="0" b="0"/>
        </a:lnRef>
        <a:fillRef idx="0">
          <a:scrgbClr r="0" g="0" b="0"/>
        </a:fillRef>
        <a:effectRef idx="0">
          <a:scrgbClr r="0" g="0" b="0"/>
        </a:effectRef>
        <a:fontRef idx="minor"/>
      </dsp:style>
    </dsp:sp>
    <dsp:sp modelId="{43738378-1851-4E9B-83FC-E472476A095B}">
      <dsp:nvSpPr>
        <dsp:cNvPr id="0" name=""/>
        <dsp:cNvSpPr/>
      </dsp:nvSpPr>
      <dsp:spPr>
        <a:xfrm>
          <a:off x="5453525" y="1990248"/>
          <a:ext cx="75936" cy="75936"/>
        </a:xfrm>
        <a:prstGeom prst="ellipse">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C538C0-E16B-47FB-91CF-FBBC5B1909AE}">
      <dsp:nvSpPr>
        <dsp:cNvPr id="0" name=""/>
        <dsp:cNvSpPr/>
      </dsp:nvSpPr>
      <dsp:spPr>
        <a:xfrm>
          <a:off x="740369" y="611919"/>
          <a:ext cx="1065807" cy="10658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3759A2B-92FE-4A88-8A0B-83646C098365}">
      <dsp:nvSpPr>
        <dsp:cNvPr id="0" name=""/>
        <dsp:cNvSpPr/>
      </dsp:nvSpPr>
      <dsp:spPr>
        <a:xfrm>
          <a:off x="89042" y="2004857"/>
          <a:ext cx="236846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Business Purposes </a:t>
          </a:r>
          <a:r>
            <a:rPr lang="en-US" sz="1100" b="1" i="1" kern="1200"/>
            <a:t>must</a:t>
          </a:r>
          <a:r>
            <a:rPr lang="en-US" sz="1100" kern="1200"/>
            <a:t> be detailed – Include WHO, WHAT, WHERE, WHEN, WHY &amp; HOW it benefits the University and/or the Account expensed</a:t>
          </a:r>
        </a:p>
      </dsp:txBody>
      <dsp:txXfrm>
        <a:off x="89042" y="2004857"/>
        <a:ext cx="2368460" cy="787500"/>
      </dsp:txXfrm>
    </dsp:sp>
    <dsp:sp modelId="{1FE4C14A-7D5F-423B-94EC-92C043184313}">
      <dsp:nvSpPr>
        <dsp:cNvPr id="0" name=""/>
        <dsp:cNvSpPr/>
      </dsp:nvSpPr>
      <dsp:spPr>
        <a:xfrm>
          <a:off x="3523310" y="611919"/>
          <a:ext cx="1065807" cy="10658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B6CD359-7778-4D49-9717-BEDC8CAA818D}">
      <dsp:nvSpPr>
        <dsp:cNvPr id="0" name=""/>
        <dsp:cNvSpPr/>
      </dsp:nvSpPr>
      <dsp:spPr>
        <a:xfrm>
          <a:off x="2871984" y="2004857"/>
          <a:ext cx="236846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Per Diem is now referred to Travel Allowance and it broken out into a Daily Allowance amount &amp; $5 of Incidentals  </a:t>
          </a:r>
        </a:p>
      </dsp:txBody>
      <dsp:txXfrm>
        <a:off x="2871984" y="2004857"/>
        <a:ext cx="2368460" cy="787500"/>
      </dsp:txXfrm>
    </dsp:sp>
    <dsp:sp modelId="{63D6B07B-45C8-4726-BEB9-8EF686E12202}">
      <dsp:nvSpPr>
        <dsp:cNvPr id="0" name=""/>
        <dsp:cNvSpPr/>
      </dsp:nvSpPr>
      <dsp:spPr>
        <a:xfrm>
          <a:off x="6306251" y="611919"/>
          <a:ext cx="1065807" cy="10658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E9BC6E3-A470-4419-BD10-53DDC0A02C23}">
      <dsp:nvSpPr>
        <dsp:cNvPr id="0" name=""/>
        <dsp:cNvSpPr/>
      </dsp:nvSpPr>
      <dsp:spPr>
        <a:xfrm>
          <a:off x="5654925" y="2004857"/>
          <a:ext cx="236846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For ‘Designated Lodging’ on your trip, please include attachment to verify </a:t>
          </a:r>
        </a:p>
      </dsp:txBody>
      <dsp:txXfrm>
        <a:off x="5654925" y="2004857"/>
        <a:ext cx="2368460" cy="787500"/>
      </dsp:txXfrm>
    </dsp:sp>
    <dsp:sp modelId="{5922E992-496A-402C-A84B-1D7A2867A6B2}">
      <dsp:nvSpPr>
        <dsp:cNvPr id="0" name=""/>
        <dsp:cNvSpPr/>
      </dsp:nvSpPr>
      <dsp:spPr>
        <a:xfrm>
          <a:off x="9089193" y="611919"/>
          <a:ext cx="1065807" cy="10658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6B7C74D-5CC0-4155-AE4D-7573311DF729}">
      <dsp:nvSpPr>
        <dsp:cNvPr id="0" name=""/>
        <dsp:cNvSpPr/>
      </dsp:nvSpPr>
      <dsp:spPr>
        <a:xfrm>
          <a:off x="8437866" y="2004857"/>
          <a:ext cx="236846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If Tucson is your Base location, you must fly out of TUS, unless detailed justification AND flight comparisons, including any travel and parking costs are provided</a:t>
          </a:r>
        </a:p>
      </dsp:txBody>
      <dsp:txXfrm>
        <a:off x="8437866" y="2004857"/>
        <a:ext cx="2368460" cy="787500"/>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6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5:59.879"/>
    </inkml:context>
    <inkml:brush xml:id="br0">
      <inkml:brushProperty name="width" value="0.035" units="cm"/>
      <inkml:brushProperty name="height" value="0.035" units="cm"/>
    </inkml:brush>
  </inkml:definitions>
  <inkml:trace contextRef="#ctx0" brushRef="#br0">1 221 24575,'304'-13'0,"-40"2"0,-171 7 0,107-19 0,87-30 0,-191 34 0,126-6 0,-2 1 0,-174 17 0,85-1 0,-54 5 0,3-10 0,-80 13-35,11-4 180,-11 4-175,0 0 0,1 0 0,-1 0 0,0 0 0,0 0 0,0 0-1,0-1 1,0 1 0,0 0 0,1 0 0,-1 0 0,0 0 0,0-1 0,0 1 0,0 0 0,0 0-1,0 0 1,0 0 0,0-1 0,0 1 0,0 0 0,0 0 0,0 0 0,0 0 0,0-1-1,0 1 1,0 0 0,0 0 0,0 0 0,0-1 0,0 1 0,-1 0 0,1 0 0,0 0-1,0 0 1,0 0 0,0-1 0,0 1 0,0 0 0,0 0 0,-1 0 0,1 0 0,0 0 0,0 0-1,0-1 1,0 1 0,0 0 0,-1 0 0,-9-7-6796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02.711"/>
    </inkml:context>
    <inkml:brush xml:id="br0">
      <inkml:brushProperty name="width" value="0.035" units="cm"/>
      <inkml:brushProperty name="height" value="0.035" units="cm"/>
    </inkml:brush>
  </inkml:definitions>
  <inkml:trace contextRef="#ctx0" brushRef="#br0">22 0 24575,'13'13'0,"2"0"0,-1-2 0,2 0 0,-1 0 0,2-2 0,-1 0 0,1 0 0,0-2 0,1 0 0,0-1 0,32 6 0,-27-5 0,0 1 0,0 1 0,31 17 0,-6-3 0,-46-22 0,29 17 0,-31-17 0,1-1 0,0 1 0,-1-1 0,1 1 0,-1 0 0,1-1 0,-1 1 0,1 0 0,-1 0 0,0 0 0,1-1 0,-1 1 0,0 0 0,1 0 0,-1 0 0,0 0 0,0-1 0,0 1 0,0 0 0,0 0 0,0 0 0,0 0 0,0 0 0,0 0 0,0-1 0,-1 1 0,1 0 0,0 0 0,0 0 0,-1 0 0,1-1 0,-1 1 0,1 0 0,-1 0 0,1-1 0,-1 1 0,1 0 0,-2 0 0,-9 10 0,0-1 0,-2 0 0,1 0 0,-1-2 0,-16 10 0,-10 6 0,20-11 0,-17 12 0,-1-1 0,0-2 0,-73 30 0,103-50 0,0 1 0,0-1 0,0 1 0,0 1 0,1-1 0,-1 1 0,1 0 0,0 0 0,0 1 0,-9 9 0,15-13-34,-1-1 0,1 1 0,0-1 0,-1 0 0,1 1-1,0-1 1,-1 1 0,1-1 0,0 1 0,0-1 0,0 1 0,-1-1 0,1 1-1,0-1 1,0 1 0,0-1 0,0 1 0,0-1 0,0 1 0,0-1-1,0 1 1,0-1 0,0 1 0,0-1 0,1 1 0,-1-1 0,0 1 0,0-1-1,0 1 1,1-1 0,-1 1 0,0-1 0,1 1 0,-1-1 0,0 0 0,1 1-1,-1-1 1,0 0 0,1 1 0,9 4-6792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09.524"/>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17.275"/>
    </inkml:context>
    <inkml:brush xml:id="br0">
      <inkml:brushProperty name="width" value="0.035" units="cm"/>
      <inkml:brushProperty name="height" value="0.035" units="cm"/>
      <inkml:brushProperty name="color" value="#E71224"/>
    </inkml:brush>
  </inkml:definitions>
  <inkml:trace contextRef="#ctx0" brushRef="#br0">1 211 24317,'2328'-211'0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1T21:46:20.352"/>
    </inkml:context>
    <inkml:brush xml:id="br0">
      <inkml:brushProperty name="width" value="0.035" units="cm"/>
      <inkml:brushProperty name="height" value="0.035" units="cm"/>
      <inkml:brushProperty name="color" value="#E71224"/>
    </inkml:brush>
  </inkml:definitions>
  <inkml:trace contextRef="#ctx0" brushRef="#br0">168 1 24575,'11'0'0,"0"1"0,0 1 0,0 0 0,-1 0 0,1 1 0,0 0 0,-1 1 0,0 0 0,0 1 0,15 9 0,6 7 0,51 45 0,-4-4 0,-75-60 0,0 0 0,-1 0 0,1 1 0,0-1 0,-1 0 0,1 1 0,-1 0 0,0-1 0,1 1 0,-1 0 0,-1 0 0,3 4 0,-4-5 0,0 0 0,1-1 0,-1 1 0,0 0 0,0 0 0,0-1 0,-1 1 0,1 0 0,0 0 0,-1-1 0,1 1 0,-1 0 0,1-1 0,-1 1 0,0 0 0,0-1 0,1 1 0,-1-1 0,-1 1 0,1-1 0,0 0 0,0 1 0,0-1 0,-1 0 0,-1 2 0,-16 12 0,-1 0 0,-1-1 0,0-2 0,-23 12 0,24-15 0,1 1 0,0 1 0,1 1 0,1 1 0,-33 29 0,24-16 0,-2-1 0,-48 34 0,17-14 0,51-40 0,3-1 0,0 0 0,0 0 0,1 0 0,-1 1 0,1 0 0,-7 8 0,11-12-29,0-1 0,0 0 0,-1 1 0,1-1 0,0 0 0,0 1 0,0-1 0,0 0 0,0 1 0,0-1 0,0 0 0,0 1 0,0-1 0,0 0 0,0 1-1,0-1 1,0 1 0,0-1 0,0 0 0,0 1 0,0-1 0,0 0 0,1 1 0,-1-1 0,0 0 0,0 1 0,0-1 0,0 0 0,1 0 0,-1 1 0,0-1 0,0 0 0,1 0 0,-1 1 0,0-1 0,1 0-1,-1 0 1,0 0 0,1 1 0,-1-1 0,0 0 0,1 0 0,-1 0 0,0 0 0,1 0 0,0 0 0,9 3-6797</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649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66183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8597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2305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00097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9/15/2026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573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5741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8330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04662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735574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79176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00279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5965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972896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77390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868745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65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9/15/2026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48095164"/>
      </p:ext>
    </p:extLst>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app.smartsheet.com/b/form/019f3ddf72bf7138862a5f5b771b487b"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hyperlink" Target="https://app.smartsheet.com/b/form/019f3d689d2179bba45f48331ce44db5"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hyperlink" Target="https://risk.arizona.edu/sites/default/files/2024-12/personal_vehicle_use.pdf" TargetMode="External"/><Relationship Id="rId2" Type="http://schemas.openxmlformats.org/officeDocument/2006/relationships/hyperlink" Target="https://has.arizona.edu/travel-request-concur-demo" TargetMode="External"/><Relationship Id="rId1" Type="http://schemas.openxmlformats.org/officeDocument/2006/relationships/slideLayout" Target="../slideLayouts/slideLayout7.xml"/><Relationship Id="rId5" Type="http://schemas.openxmlformats.org/officeDocument/2006/relationships/hyperlink" Target="https://finance.arizona.edu/form/travel-non-employee-travel-profile-request" TargetMode="External"/><Relationship Id="rId4" Type="http://schemas.openxmlformats.org/officeDocument/2006/relationships/hyperlink" Target="https://arizona.sabacloud.com/Saba/Web_spf/NA7P1PRD161/common/ledetail/0000021861/latestversio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customXml" Target="../ink/ink5.xml"/><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2.png"/><Relationship Id="rId7" Type="http://schemas.openxmlformats.org/officeDocument/2006/relationships/hyperlink" Target="chrome-extension://efaidnbmnnnibpcajpcglclefindmkaj/https:/gao.az.gov/sites/default/files/2025-01/5095%20Reimbursement%20Rates%20250127.pdf" TargetMode="External"/><Relationship Id="rId12"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diagramColors" Target="../diagrams/colors1.xml"/><Relationship Id="rId5" Type="http://schemas.openxmlformats.org/officeDocument/2006/relationships/image" Target="../media/image4.png"/><Relationship Id="rId10" Type="http://schemas.openxmlformats.org/officeDocument/2006/relationships/diagramQuickStyle" Target="../diagrams/quickStyle1.xml"/><Relationship Id="rId4" Type="http://schemas.openxmlformats.org/officeDocument/2006/relationships/image" Target="../media/image3.png"/><Relationship Id="rId9"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drc.arizona.edu/"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hyperlink" Target="file:///C:\Users\angieboylan\OneDrive%20-%20University%20of%20Arizona\Anthony%20Travel%20flight%20booking%20via%20CONCUR.pdf" TargetMode="Externa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png"/><Relationship Id="rId7" Type="http://schemas.openxmlformats.org/officeDocument/2006/relationships/diagramLayout" Target="../diagrams/layout2.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5.png"/><Relationship Id="rId10" Type="http://schemas.microsoft.com/office/2007/relationships/diagramDrawing" Target="../diagrams/drawing2.xml"/><Relationship Id="rId4" Type="http://schemas.openxmlformats.org/officeDocument/2006/relationships/image" Target="../media/image4.png"/><Relationship Id="rId9" Type="http://schemas.openxmlformats.org/officeDocument/2006/relationships/diagramColors" Target="../diagrams/colors2.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402D0-F86D-F913-113F-DBE88A915E11}"/>
              </a:ext>
            </a:extLst>
          </p:cNvPr>
          <p:cNvSpPr>
            <a:spLocks noGrp="1"/>
          </p:cNvSpPr>
          <p:nvPr>
            <p:ph type="ctrTitle"/>
          </p:nvPr>
        </p:nvSpPr>
        <p:spPr>
          <a:xfrm>
            <a:off x="685800" y="347473"/>
            <a:ext cx="8229600" cy="3389020"/>
          </a:xfrm>
        </p:spPr>
        <p:txBody>
          <a:bodyPr>
            <a:normAutofit/>
          </a:bodyPr>
          <a:lstStyle/>
          <a:p>
            <a:r>
              <a:rPr lang="en-US" sz="6600" dirty="0"/>
              <a:t>Concur Travel &amp; Expense Updates</a:t>
            </a:r>
            <a:br>
              <a:rPr lang="en-US" sz="6600" dirty="0"/>
            </a:br>
            <a:r>
              <a:rPr lang="en-US" sz="6600" dirty="0"/>
              <a:t>FOR STUDENTS</a:t>
            </a:r>
          </a:p>
        </p:txBody>
      </p:sp>
      <p:sp>
        <p:nvSpPr>
          <p:cNvPr id="3" name="Subtitle 2">
            <a:extLst>
              <a:ext uri="{FF2B5EF4-FFF2-40B4-BE49-F238E27FC236}">
                <a16:creationId xmlns:a16="http://schemas.microsoft.com/office/drawing/2014/main" id="{3D330221-854E-1B16-9E6D-69B9C144680B}"/>
              </a:ext>
            </a:extLst>
          </p:cNvPr>
          <p:cNvSpPr>
            <a:spLocks noGrp="1"/>
          </p:cNvSpPr>
          <p:nvPr>
            <p:ph type="subTitle" idx="1"/>
          </p:nvPr>
        </p:nvSpPr>
        <p:spPr>
          <a:xfrm>
            <a:off x="1126762" y="3812694"/>
            <a:ext cx="4328819" cy="1371599"/>
          </a:xfrm>
        </p:spPr>
        <p:txBody>
          <a:bodyPr>
            <a:normAutofit/>
          </a:bodyPr>
          <a:lstStyle/>
          <a:p>
            <a:pPr>
              <a:lnSpc>
                <a:spcPct val="110000"/>
              </a:lnSpc>
            </a:pPr>
            <a:endParaRPr lang="en-US" dirty="0">
              <a:solidFill>
                <a:schemeClr val="tx1">
                  <a:lumMod val="50000"/>
                  <a:lumOff val="50000"/>
                </a:schemeClr>
              </a:solidFill>
            </a:endParaRPr>
          </a:p>
          <a:p>
            <a:pPr>
              <a:lnSpc>
                <a:spcPct val="110000"/>
              </a:lnSpc>
            </a:pPr>
            <a:r>
              <a:rPr lang="en-US" dirty="0">
                <a:solidFill>
                  <a:schemeClr val="tx1">
                    <a:lumMod val="50000"/>
                    <a:lumOff val="50000"/>
                  </a:schemeClr>
                </a:solidFill>
              </a:rPr>
              <a:t>HAS Student PRESENTATION – Business office</a:t>
            </a:r>
          </a:p>
        </p:txBody>
      </p:sp>
      <p:pic>
        <p:nvPicPr>
          <p:cNvPr id="38" name="Graphic 37" descr="Airplane">
            <a:extLst>
              <a:ext uri="{FF2B5EF4-FFF2-40B4-BE49-F238E27FC236}">
                <a16:creationId xmlns:a16="http://schemas.microsoft.com/office/drawing/2014/main" id="{73729E24-76FA-064E-D26D-CBFBBD8758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2500818">
            <a:off x="7229497" y="1615779"/>
            <a:ext cx="4743406" cy="4743406"/>
          </a:xfrm>
          <a:prstGeom prst="rect">
            <a:avLst/>
          </a:prstGeom>
        </p:spPr>
      </p:pic>
    </p:spTree>
    <p:extLst>
      <p:ext uri="{BB962C8B-B14F-4D97-AF65-F5344CB8AC3E}">
        <p14:creationId xmlns:p14="http://schemas.microsoft.com/office/powerpoint/2010/main" val="2216746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12C90C-0963-90B0-EDB0-AD46C348A042}"/>
              </a:ext>
            </a:extLst>
          </p:cNvPr>
          <p:cNvSpPr txBox="1"/>
          <p:nvPr/>
        </p:nvSpPr>
        <p:spPr>
          <a:xfrm>
            <a:off x="541867" y="1611037"/>
            <a:ext cx="11270828" cy="3662541"/>
          </a:xfrm>
          <a:prstGeom prst="rect">
            <a:avLst/>
          </a:prstGeom>
          <a:noFill/>
        </p:spPr>
        <p:txBody>
          <a:bodyPr wrap="square">
            <a:spAutoFit/>
          </a:bodyPr>
          <a:lstStyle/>
          <a:p>
            <a:endParaRPr lang="en-US" sz="1800" dirty="0"/>
          </a:p>
          <a:p>
            <a:endParaRPr lang="en-US" dirty="0"/>
          </a:p>
          <a:p>
            <a:endParaRPr lang="en-US" sz="1800" dirty="0"/>
          </a:p>
          <a:p>
            <a:pPr marL="457200" indent="-457200">
              <a:buFont typeface="Arial" panose="020B0604020202020204" pitchFamily="34" charset="0"/>
              <a:buChar char="•"/>
            </a:pPr>
            <a:r>
              <a:rPr lang="en-US" sz="3200" dirty="0"/>
              <a:t>Currently only 1 in the Department, held by Cindy</a:t>
            </a:r>
          </a:p>
          <a:p>
            <a:pPr marL="457200" indent="-457200">
              <a:buFont typeface="Arial" panose="020B0604020202020204" pitchFamily="34" charset="0"/>
              <a:buChar char="•"/>
            </a:pPr>
            <a:r>
              <a:rPr lang="en-US" sz="3200" dirty="0"/>
              <a:t>Available for use by HAS Employees for operational expenses (less than $10K) including Abstract Fees, Registration Fees, Member Dues, Poster Printing</a:t>
            </a:r>
          </a:p>
          <a:p>
            <a:pPr marL="457200" indent="-457200">
              <a:buFont typeface="Arial" panose="020B0604020202020204" pitchFamily="34" charset="0"/>
              <a:buChar char="•"/>
            </a:pPr>
            <a:r>
              <a:rPr lang="en-US" sz="3200" dirty="0"/>
              <a:t>This card </a:t>
            </a:r>
            <a:r>
              <a:rPr lang="en-US" sz="3200" b="1" i="1" dirty="0"/>
              <a:t>CANNOT</a:t>
            </a:r>
            <a:r>
              <a:rPr lang="en-US" sz="3200" dirty="0"/>
              <a:t> be used for any travel purchases</a:t>
            </a:r>
          </a:p>
          <a:p>
            <a:endParaRPr lang="en-US" sz="1800" dirty="0"/>
          </a:p>
        </p:txBody>
      </p:sp>
      <p:sp>
        <p:nvSpPr>
          <p:cNvPr id="4" name="TextBox 3">
            <a:extLst>
              <a:ext uri="{FF2B5EF4-FFF2-40B4-BE49-F238E27FC236}">
                <a16:creationId xmlns:a16="http://schemas.microsoft.com/office/drawing/2014/main" id="{F205AEAD-29F3-8577-403C-23122B117CF5}"/>
              </a:ext>
            </a:extLst>
          </p:cNvPr>
          <p:cNvSpPr txBox="1"/>
          <p:nvPr/>
        </p:nvSpPr>
        <p:spPr>
          <a:xfrm>
            <a:off x="3040718" y="287598"/>
            <a:ext cx="5797296" cy="1323439"/>
          </a:xfrm>
          <a:prstGeom prst="rect">
            <a:avLst/>
          </a:prstGeom>
          <a:noFill/>
        </p:spPr>
        <p:txBody>
          <a:bodyPr wrap="square" rtlCol="0">
            <a:spAutoFit/>
          </a:bodyPr>
          <a:lstStyle/>
          <a:p>
            <a:pPr algn="ctr"/>
            <a:r>
              <a:rPr lang="en-US" sz="8000" dirty="0"/>
              <a:t>PROCARD</a:t>
            </a:r>
          </a:p>
        </p:txBody>
      </p:sp>
    </p:spTree>
    <p:extLst>
      <p:ext uri="{BB962C8B-B14F-4D97-AF65-F5344CB8AC3E}">
        <p14:creationId xmlns:p14="http://schemas.microsoft.com/office/powerpoint/2010/main" val="4066821996"/>
      </p:ext>
    </p:extLst>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51DF02-9BA8-8DBB-E275-514148E8702C}"/>
              </a:ext>
            </a:extLst>
          </p:cNvPr>
          <p:cNvSpPr txBox="1"/>
          <p:nvPr/>
        </p:nvSpPr>
        <p:spPr>
          <a:xfrm>
            <a:off x="773811" y="1767680"/>
            <a:ext cx="10826496" cy="5016758"/>
          </a:xfrm>
          <a:prstGeom prst="rect">
            <a:avLst/>
          </a:prstGeom>
          <a:noFill/>
        </p:spPr>
        <p:txBody>
          <a:bodyPr wrap="square">
            <a:spAutoFit/>
          </a:bodyPr>
          <a:lstStyle/>
          <a:p>
            <a:pPr marL="457200" indent="-457200">
              <a:buFont typeface="Arial" panose="020B0604020202020204" pitchFamily="34" charset="0"/>
              <a:buChar char="•"/>
            </a:pPr>
            <a:r>
              <a:rPr lang="en-US" sz="3200" dirty="0"/>
              <a:t>On Business Office Door &amp; Website is link to ‘Checkout’ the </a:t>
            </a:r>
            <a:r>
              <a:rPr lang="en-US" sz="3200" dirty="0" err="1"/>
              <a:t>ProCard</a:t>
            </a:r>
            <a:r>
              <a:rPr lang="en-US" sz="3200" dirty="0"/>
              <a:t> if you plan to use this card for items such as Abstract &amp; Registration Fees</a:t>
            </a:r>
          </a:p>
          <a:p>
            <a:pPr marL="457200" indent="-457200">
              <a:buFont typeface="Arial" panose="020B0604020202020204" pitchFamily="34" charset="0"/>
              <a:buChar char="•"/>
            </a:pPr>
            <a:r>
              <a:rPr lang="en-US" sz="3200" dirty="0"/>
              <a:t>If you want to use this card, submit the ‘Checkout’ and be prepared with an Account Code from your PI and a detailed Business Purpose that shows the benefit to the University</a:t>
            </a:r>
          </a:p>
          <a:p>
            <a:pPr marL="457200" indent="-457200">
              <a:buFont typeface="Arial" panose="020B0604020202020204" pitchFamily="34" charset="0"/>
              <a:buChar char="•"/>
            </a:pPr>
            <a:r>
              <a:rPr lang="en-US" sz="3200" dirty="0">
                <a:solidFill>
                  <a:srgbClr val="FF0000"/>
                </a:solidFill>
              </a:rPr>
              <a:t>Link for </a:t>
            </a:r>
            <a:r>
              <a:rPr lang="en-US" sz="3200" dirty="0" err="1">
                <a:solidFill>
                  <a:srgbClr val="FF0000"/>
                </a:solidFill>
              </a:rPr>
              <a:t>ProCard</a:t>
            </a:r>
            <a:r>
              <a:rPr lang="en-US" sz="3200" dirty="0">
                <a:solidFill>
                  <a:srgbClr val="FF0000"/>
                </a:solidFill>
              </a:rPr>
              <a:t> Checkout </a:t>
            </a:r>
            <a:r>
              <a:rPr lang="en-US" sz="3200" dirty="0">
                <a:solidFill>
                  <a:schemeClr val="bg2">
                    <a:lumMod val="60000"/>
                    <a:lumOff val="40000"/>
                  </a:schemeClr>
                </a:solidFill>
                <a:hlinkClick r:id="rId2">
                  <a:extLst>
                    <a:ext uri="{A12FA001-AC4F-418D-AE19-62706E023703}">
                      <ahyp:hlinkClr xmlns:ahyp="http://schemas.microsoft.com/office/drawing/2018/hyperlinkcolor" val="tx"/>
                    </a:ext>
                  </a:extLst>
                </a:hlinkClick>
              </a:rPr>
              <a:t>HERE</a:t>
            </a:r>
            <a:r>
              <a:rPr lang="en-US" sz="3200" dirty="0">
                <a:solidFill>
                  <a:schemeClr val="bg2">
                    <a:lumMod val="60000"/>
                    <a:lumOff val="40000"/>
                  </a:schemeClr>
                </a:solidFill>
              </a:rPr>
              <a:t>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endParaRPr lang="en-US" sz="3200" dirty="0"/>
          </a:p>
        </p:txBody>
      </p:sp>
      <p:sp>
        <p:nvSpPr>
          <p:cNvPr id="5" name="TextBox 4">
            <a:extLst>
              <a:ext uri="{FF2B5EF4-FFF2-40B4-BE49-F238E27FC236}">
                <a16:creationId xmlns:a16="http://schemas.microsoft.com/office/drawing/2014/main" id="{A5B696D2-0ADE-3265-938D-7025684C7423}"/>
              </a:ext>
            </a:extLst>
          </p:cNvPr>
          <p:cNvSpPr txBox="1"/>
          <p:nvPr/>
        </p:nvSpPr>
        <p:spPr>
          <a:xfrm>
            <a:off x="854110" y="0"/>
            <a:ext cx="8710514" cy="1323439"/>
          </a:xfrm>
          <a:prstGeom prst="rect">
            <a:avLst/>
          </a:prstGeom>
          <a:noFill/>
        </p:spPr>
        <p:txBody>
          <a:bodyPr wrap="square">
            <a:spAutoFit/>
          </a:bodyPr>
          <a:lstStyle/>
          <a:p>
            <a:pPr algn="ctr"/>
            <a:r>
              <a:rPr lang="en-US" sz="8000" dirty="0"/>
              <a:t>PROCARD USE</a:t>
            </a:r>
          </a:p>
        </p:txBody>
      </p:sp>
    </p:spTree>
    <p:extLst>
      <p:ext uri="{BB962C8B-B14F-4D97-AF65-F5344CB8AC3E}">
        <p14:creationId xmlns:p14="http://schemas.microsoft.com/office/powerpoint/2010/main" val="56034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1E817C-A40E-6A18-745B-67DD9277FFC2}"/>
              </a:ext>
            </a:extLst>
          </p:cNvPr>
          <p:cNvSpPr txBox="1"/>
          <p:nvPr/>
        </p:nvSpPr>
        <p:spPr>
          <a:xfrm>
            <a:off x="1666113" y="277208"/>
            <a:ext cx="9290304" cy="1323439"/>
          </a:xfrm>
          <a:prstGeom prst="rect">
            <a:avLst/>
          </a:prstGeom>
          <a:noFill/>
        </p:spPr>
        <p:txBody>
          <a:bodyPr wrap="square">
            <a:spAutoFit/>
          </a:bodyPr>
          <a:lstStyle/>
          <a:p>
            <a:pPr algn="ctr"/>
            <a:r>
              <a:rPr lang="en-US" sz="8000" dirty="0"/>
              <a:t>PROCARD CHECKOUT</a:t>
            </a:r>
          </a:p>
        </p:txBody>
      </p:sp>
      <p:pic>
        <p:nvPicPr>
          <p:cNvPr id="5" name="Picture 4" descr="The image displays a HAS Business Office Procard Checkout form with fields for various information such as date, card name, purchaser name, and vendor, and includes a submit button.&#10;&#10;AI-generated content may be incorrect.">
            <a:extLst>
              <a:ext uri="{FF2B5EF4-FFF2-40B4-BE49-F238E27FC236}">
                <a16:creationId xmlns:a16="http://schemas.microsoft.com/office/drawing/2014/main" id="{1466470A-9655-7AA8-8502-BE876D032B49}"/>
              </a:ext>
            </a:extLst>
          </p:cNvPr>
          <p:cNvPicPr>
            <a:picLocks noChangeAspect="1"/>
          </p:cNvPicPr>
          <p:nvPr/>
        </p:nvPicPr>
        <p:blipFill>
          <a:blip r:embed="rId2"/>
          <a:stretch>
            <a:fillRect/>
          </a:stretch>
        </p:blipFill>
        <p:spPr>
          <a:xfrm>
            <a:off x="2333625" y="1600647"/>
            <a:ext cx="7749506" cy="5151108"/>
          </a:xfrm>
          <a:prstGeom prst="rect">
            <a:avLst/>
          </a:prstGeom>
        </p:spPr>
      </p:pic>
    </p:spTree>
    <p:extLst>
      <p:ext uri="{BB962C8B-B14F-4D97-AF65-F5344CB8AC3E}">
        <p14:creationId xmlns:p14="http://schemas.microsoft.com/office/powerpoint/2010/main" val="1458005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HAS Business Office Procard form with fields for submission date, purchaser information, and vendor information, including placeholders for required data.&#10;&#10;AI-generated content may be incorrect.">
            <a:extLst>
              <a:ext uri="{FF2B5EF4-FFF2-40B4-BE49-F238E27FC236}">
                <a16:creationId xmlns:a16="http://schemas.microsoft.com/office/drawing/2014/main" id="{14EFFB86-4A8C-8B16-17F5-1C3E81941318}"/>
              </a:ext>
            </a:extLst>
          </p:cNvPr>
          <p:cNvPicPr>
            <a:picLocks noChangeAspect="1"/>
          </p:cNvPicPr>
          <p:nvPr/>
        </p:nvPicPr>
        <p:blipFill>
          <a:blip r:embed="rId2"/>
          <a:stretch>
            <a:fillRect/>
          </a:stretch>
        </p:blipFill>
        <p:spPr>
          <a:xfrm>
            <a:off x="2253455" y="77511"/>
            <a:ext cx="4686806" cy="3076574"/>
          </a:xfrm>
          <a:prstGeom prst="rect">
            <a:avLst/>
          </a:prstGeom>
        </p:spPr>
      </p:pic>
      <p:pic>
        <p:nvPicPr>
          <p:cNvPr id="5" name="Picture 4" descr="The image shows a user interface with a form for inputting a purchase transaction, including fields for various payment and transaction details.&#10;&#10;AI-generated content may be incorrect.">
            <a:extLst>
              <a:ext uri="{FF2B5EF4-FFF2-40B4-BE49-F238E27FC236}">
                <a16:creationId xmlns:a16="http://schemas.microsoft.com/office/drawing/2014/main" id="{135F72E8-3BF2-DCF3-684F-26BBB6FF4FAE}"/>
              </a:ext>
            </a:extLst>
          </p:cNvPr>
          <p:cNvPicPr>
            <a:picLocks noChangeAspect="1"/>
          </p:cNvPicPr>
          <p:nvPr/>
        </p:nvPicPr>
        <p:blipFill>
          <a:blip r:embed="rId3"/>
          <a:stretch>
            <a:fillRect/>
          </a:stretch>
        </p:blipFill>
        <p:spPr>
          <a:xfrm>
            <a:off x="6940261" y="0"/>
            <a:ext cx="2634481" cy="3154085"/>
          </a:xfrm>
          <a:prstGeom prst="rect">
            <a:avLst/>
          </a:prstGeom>
        </p:spPr>
      </p:pic>
      <p:pic>
        <p:nvPicPr>
          <p:cNvPr id="7" name="Picture 6" descr="The image shows a user interface prompt for uploading a purchase receipt, accepting PDF or JPEG formats, with options to browse, send a copy, and a privacy notice.&#10;&#10;AI-generated content may be incorrect.">
            <a:extLst>
              <a:ext uri="{FF2B5EF4-FFF2-40B4-BE49-F238E27FC236}">
                <a16:creationId xmlns:a16="http://schemas.microsoft.com/office/drawing/2014/main" id="{BA608F6B-BEE3-FF13-A94C-B549D0541384}"/>
              </a:ext>
            </a:extLst>
          </p:cNvPr>
          <p:cNvPicPr>
            <a:picLocks noChangeAspect="1"/>
          </p:cNvPicPr>
          <p:nvPr/>
        </p:nvPicPr>
        <p:blipFill>
          <a:blip r:embed="rId4"/>
          <a:stretch>
            <a:fillRect/>
          </a:stretch>
        </p:blipFill>
        <p:spPr>
          <a:xfrm>
            <a:off x="6931917" y="3223431"/>
            <a:ext cx="2642825" cy="3337413"/>
          </a:xfrm>
          <a:prstGeom prst="rect">
            <a:avLst/>
          </a:prstGeom>
        </p:spPr>
      </p:pic>
      <p:sp>
        <p:nvSpPr>
          <p:cNvPr id="4" name="TextBox 3">
            <a:extLst>
              <a:ext uri="{FF2B5EF4-FFF2-40B4-BE49-F238E27FC236}">
                <a16:creationId xmlns:a16="http://schemas.microsoft.com/office/drawing/2014/main" id="{A4A0F4E9-EDBB-87FA-2314-D37B5DF78931}"/>
              </a:ext>
            </a:extLst>
          </p:cNvPr>
          <p:cNvSpPr txBox="1"/>
          <p:nvPr/>
        </p:nvSpPr>
        <p:spPr>
          <a:xfrm>
            <a:off x="576072" y="3154085"/>
            <a:ext cx="6355845" cy="2554545"/>
          </a:xfrm>
          <a:prstGeom prst="rect">
            <a:avLst/>
          </a:prstGeom>
          <a:noFill/>
        </p:spPr>
        <p:txBody>
          <a:bodyPr wrap="square">
            <a:spAutoFit/>
          </a:bodyPr>
          <a:lstStyle/>
          <a:p>
            <a:r>
              <a:rPr lang="en-US" sz="8000" dirty="0"/>
              <a:t>PROCARD</a:t>
            </a:r>
          </a:p>
          <a:p>
            <a:r>
              <a:rPr lang="en-US" sz="8000" dirty="0"/>
              <a:t>SMARTSHEET </a:t>
            </a:r>
            <a:endParaRPr lang="en-US" dirty="0"/>
          </a:p>
        </p:txBody>
      </p:sp>
      <p:sp>
        <p:nvSpPr>
          <p:cNvPr id="2" name="TextBox 1">
            <a:extLst>
              <a:ext uri="{FF2B5EF4-FFF2-40B4-BE49-F238E27FC236}">
                <a16:creationId xmlns:a16="http://schemas.microsoft.com/office/drawing/2014/main" id="{5001631A-D3F3-6DF6-16FD-6FBFF2B9C8CA}"/>
              </a:ext>
            </a:extLst>
          </p:cNvPr>
          <p:cNvSpPr txBox="1"/>
          <p:nvPr/>
        </p:nvSpPr>
        <p:spPr>
          <a:xfrm>
            <a:off x="713232" y="5708630"/>
            <a:ext cx="5952744" cy="523220"/>
          </a:xfrm>
          <a:prstGeom prst="rect">
            <a:avLst/>
          </a:prstGeom>
          <a:noFill/>
        </p:spPr>
        <p:txBody>
          <a:bodyPr wrap="square" rtlCol="0">
            <a:spAutoFit/>
          </a:bodyPr>
          <a:lstStyle/>
          <a:p>
            <a:r>
              <a:rPr lang="en-US" sz="2800" dirty="0">
                <a:solidFill>
                  <a:srgbClr val="FF0000"/>
                </a:solidFill>
              </a:rPr>
              <a:t>Link for Smartsheet</a:t>
            </a:r>
            <a:r>
              <a:rPr lang="en-US" sz="2800" dirty="0"/>
              <a:t> </a:t>
            </a:r>
            <a:r>
              <a:rPr lang="en-US" sz="2800" dirty="0">
                <a:solidFill>
                  <a:schemeClr val="bg2">
                    <a:lumMod val="60000"/>
                    <a:lumOff val="40000"/>
                  </a:schemeClr>
                </a:solidFill>
                <a:hlinkClick r:id="rId5">
                  <a:extLst>
                    <a:ext uri="{A12FA001-AC4F-418D-AE19-62706E023703}">
                      <ahyp:hlinkClr xmlns:ahyp="http://schemas.microsoft.com/office/drawing/2018/hyperlinkcolor" val="tx"/>
                    </a:ext>
                  </a:extLst>
                </a:hlinkClick>
              </a:rPr>
              <a:t>HERE</a:t>
            </a:r>
            <a:endParaRPr lang="en-US" sz="2800" dirty="0">
              <a:solidFill>
                <a:schemeClr val="bg2">
                  <a:lumMod val="60000"/>
                  <a:lumOff val="40000"/>
                </a:schemeClr>
              </a:solidFill>
            </a:endParaRPr>
          </a:p>
        </p:txBody>
      </p:sp>
    </p:spTree>
    <p:extLst>
      <p:ext uri="{BB962C8B-B14F-4D97-AF65-F5344CB8AC3E}">
        <p14:creationId xmlns:p14="http://schemas.microsoft.com/office/powerpoint/2010/main" val="71215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5C37D3-29A8-67A0-8E92-DCD0AB4F0A6C}"/>
              </a:ext>
            </a:extLst>
          </p:cNvPr>
          <p:cNvSpPr txBox="1"/>
          <p:nvPr/>
        </p:nvSpPr>
        <p:spPr>
          <a:xfrm>
            <a:off x="2387985" y="0"/>
            <a:ext cx="7416029" cy="1573863"/>
          </a:xfrm>
          <a:prstGeom prst="rect">
            <a:avLst/>
          </a:prstGeom>
        </p:spPr>
        <p:txBody>
          <a:bodyPr vert="horz" lIns="91440" tIns="45720" rIns="91440" bIns="45720" rtlCol="0" anchor="ctr">
            <a:noAutofit/>
          </a:bodyPr>
          <a:lstStyle/>
          <a:p>
            <a:pPr defTabSz="914400">
              <a:lnSpc>
                <a:spcPct val="90000"/>
              </a:lnSpc>
              <a:spcBef>
                <a:spcPct val="0"/>
              </a:spcBef>
              <a:spcAft>
                <a:spcPts val="600"/>
              </a:spcAft>
            </a:pPr>
            <a:r>
              <a:rPr lang="en-US" sz="7200" cap="all">
                <a:latin typeface="+mj-lt"/>
                <a:ea typeface="+mj-ea"/>
                <a:cs typeface="+mj-cs"/>
              </a:rPr>
              <a:t>OFFICE SUPPLIES</a:t>
            </a:r>
            <a:endParaRPr lang="en-US" sz="7200" cap="all" dirty="0">
              <a:latin typeface="+mj-lt"/>
              <a:ea typeface="+mj-ea"/>
              <a:cs typeface="+mj-cs"/>
            </a:endParaRPr>
          </a:p>
        </p:txBody>
      </p:sp>
      <p:sp>
        <p:nvSpPr>
          <p:cNvPr id="4" name="TextBox 3">
            <a:extLst>
              <a:ext uri="{FF2B5EF4-FFF2-40B4-BE49-F238E27FC236}">
                <a16:creationId xmlns:a16="http://schemas.microsoft.com/office/drawing/2014/main" id="{585B6DEA-CDC5-F1DE-ABFB-56035998CF79}"/>
              </a:ext>
            </a:extLst>
          </p:cNvPr>
          <p:cNvSpPr txBox="1"/>
          <p:nvPr/>
        </p:nvSpPr>
        <p:spPr>
          <a:xfrm>
            <a:off x="-37915" y="1532157"/>
            <a:ext cx="5124815" cy="5153025"/>
          </a:xfrm>
          <a:prstGeom prst="rect">
            <a:avLst/>
          </a:prstGeom>
        </p:spPr>
        <p:txBody>
          <a:bodyPr vert="horz" lIns="91440" tIns="45720" rIns="91440" bIns="45720" rtlCol="0">
            <a:normAutofit fontScale="32500" lnSpcReduction="20000"/>
          </a:bodyPr>
          <a:lstStyle/>
          <a:p>
            <a:pPr marL="457200" indent="-228600" defTabSz="914400">
              <a:lnSpc>
                <a:spcPct val="110000"/>
              </a:lnSpc>
              <a:spcAft>
                <a:spcPts val="600"/>
              </a:spcAft>
              <a:buClr>
                <a:schemeClr val="tx1"/>
              </a:buClr>
              <a:buFont typeface="Arial" panose="020B0604020202020204" pitchFamily="34" charset="0"/>
              <a:buChar char="•"/>
            </a:pPr>
            <a:r>
              <a:rPr lang="en-US" sz="7000" cap="all" dirty="0"/>
              <a:t>MUST BE PURCHASED FROM STAPLES USING UA SHOP CATALOGS</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INCLUDING ANY PRINTERS, SCANNERS, TONERS</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IF STAPLES SELLS IT, IT </a:t>
            </a:r>
            <a:r>
              <a:rPr lang="en-US" sz="7000" b="1" i="1" cap="all" dirty="0"/>
              <a:t>MUST</a:t>
            </a:r>
            <a:r>
              <a:rPr lang="en-US" sz="7000" cap="all" dirty="0"/>
              <a:t> BE PURCHASED there</a:t>
            </a:r>
          </a:p>
          <a:p>
            <a:pPr marL="457200" indent="-228600" defTabSz="914400">
              <a:lnSpc>
                <a:spcPct val="110000"/>
              </a:lnSpc>
              <a:spcAft>
                <a:spcPts val="600"/>
              </a:spcAft>
              <a:buClr>
                <a:schemeClr val="tx1"/>
              </a:buClr>
              <a:buFont typeface="Arial" panose="020B0604020202020204" pitchFamily="34" charset="0"/>
              <a:buChar char="•"/>
            </a:pPr>
            <a:r>
              <a:rPr lang="en-US" sz="7000" cap="all" dirty="0"/>
              <a:t>YOU CANNOT USE PERSONAL FUNDS AT ANY LOCAL OR ONLINE VENDORS FOR OFFICE SUPPLIES AND SEEK REIMBURSEMENT </a:t>
            </a:r>
          </a:p>
          <a:p>
            <a:pPr marL="457200"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a:p>
            <a:pPr indent="-228600" defTabSz="914400">
              <a:lnSpc>
                <a:spcPct val="110000"/>
              </a:lnSpc>
              <a:spcAft>
                <a:spcPts val="600"/>
              </a:spcAft>
              <a:buClr>
                <a:schemeClr val="tx1"/>
              </a:buClr>
              <a:buFont typeface="Arial" panose="020B0604020202020204" pitchFamily="34" charset="0"/>
              <a:buChar char="•"/>
            </a:pPr>
            <a:endParaRPr lang="en-US" sz="1700" cap="all" dirty="0"/>
          </a:p>
        </p:txBody>
      </p:sp>
      <p:pic>
        <p:nvPicPr>
          <p:cNvPr id="6" name="Picture 5" descr="STAPLES.&#10;&#10;AI-generated content may be incorrect.">
            <a:extLst>
              <a:ext uri="{FF2B5EF4-FFF2-40B4-BE49-F238E27FC236}">
                <a16:creationId xmlns:a16="http://schemas.microsoft.com/office/drawing/2014/main" id="{B8F94C41-7679-8A7C-A84E-F91C53ED6B44}"/>
              </a:ext>
            </a:extLst>
          </p:cNvPr>
          <p:cNvPicPr>
            <a:picLocks noChangeAspect="1"/>
          </p:cNvPicPr>
          <p:nvPr/>
        </p:nvPicPr>
        <p:blipFill>
          <a:blip r:embed="rId2"/>
          <a:stretch>
            <a:fillRect/>
          </a:stretch>
        </p:blipFill>
        <p:spPr>
          <a:xfrm>
            <a:off x="5248643" y="1725680"/>
            <a:ext cx="6299887" cy="3291690"/>
          </a:xfrm>
          <a:prstGeom prst="rect">
            <a:avLst/>
          </a:prstGeom>
        </p:spPr>
      </p:pic>
      <p:pic>
        <p:nvPicPr>
          <p:cNvPr id="5" name="Picture 4" descr="Financials,&#10;&#10;AI-generated content may be incorrect.">
            <a:extLst>
              <a:ext uri="{FF2B5EF4-FFF2-40B4-BE49-F238E27FC236}">
                <a16:creationId xmlns:a16="http://schemas.microsoft.com/office/drawing/2014/main" id="{B81D3FDC-8DD7-8F20-FBCC-E60DA404206A}"/>
              </a:ext>
            </a:extLst>
          </p:cNvPr>
          <p:cNvPicPr>
            <a:picLocks noChangeAspect="1"/>
          </p:cNvPicPr>
          <p:nvPr/>
        </p:nvPicPr>
        <p:blipFill>
          <a:blip r:embed="rId3"/>
          <a:stretch>
            <a:fillRect/>
          </a:stretch>
        </p:blipFill>
        <p:spPr>
          <a:xfrm>
            <a:off x="5985241" y="5076269"/>
            <a:ext cx="4826690" cy="1674565"/>
          </a:xfrm>
          <a:prstGeom prst="rect">
            <a:avLst/>
          </a:prstGeom>
        </p:spPr>
      </p:pic>
    </p:spTree>
    <p:extLst>
      <p:ext uri="{BB962C8B-B14F-4D97-AF65-F5344CB8AC3E}">
        <p14:creationId xmlns:p14="http://schemas.microsoft.com/office/powerpoint/2010/main" val="495241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2A2F11-67F6-6813-010C-9E00920CC972}"/>
              </a:ext>
            </a:extLst>
          </p:cNvPr>
          <p:cNvSpPr txBox="1"/>
          <p:nvPr/>
        </p:nvSpPr>
        <p:spPr>
          <a:xfrm>
            <a:off x="3566160" y="484632"/>
            <a:ext cx="7178040" cy="1089529"/>
          </a:xfrm>
          <a:prstGeom prst="rect">
            <a:avLst/>
          </a:prstGeom>
          <a:noFill/>
        </p:spPr>
        <p:txBody>
          <a:bodyPr wrap="square" rtlCol="0">
            <a:spAutoFit/>
          </a:bodyPr>
          <a:lstStyle/>
          <a:p>
            <a:pPr defTabSz="914400">
              <a:lnSpc>
                <a:spcPct val="90000"/>
              </a:lnSpc>
              <a:spcBef>
                <a:spcPct val="0"/>
              </a:spcBef>
              <a:spcAft>
                <a:spcPts val="600"/>
              </a:spcAft>
            </a:pPr>
            <a:r>
              <a:rPr lang="en-US" sz="7200" cap="all" dirty="0">
                <a:latin typeface="+mj-lt"/>
                <a:ea typeface="+mj-ea"/>
                <a:cs typeface="+mj-cs"/>
              </a:rPr>
              <a:t>Amazon</a:t>
            </a:r>
          </a:p>
        </p:txBody>
      </p:sp>
      <p:pic>
        <p:nvPicPr>
          <p:cNvPr id="3" name="Picture 2" descr="Amazon pulls plan for NYC site after opposition | WXXI News">
            <a:extLst>
              <a:ext uri="{FF2B5EF4-FFF2-40B4-BE49-F238E27FC236}">
                <a16:creationId xmlns:a16="http://schemas.microsoft.com/office/drawing/2014/main" id="{4317E126-FDBF-DA61-3DF5-95793D5024F9}"/>
              </a:ext>
            </a:extLst>
          </p:cNvPr>
          <p:cNvPicPr>
            <a:picLocks noChangeAspect="1"/>
          </p:cNvPicPr>
          <p:nvPr/>
        </p:nvPicPr>
        <p:blipFill>
          <a:blip r:embed="rId2"/>
          <a:stretch>
            <a:fillRect/>
          </a:stretch>
        </p:blipFill>
        <p:spPr>
          <a:xfrm>
            <a:off x="9014079" y="1574161"/>
            <a:ext cx="2830449" cy="1185107"/>
          </a:xfrm>
          <a:prstGeom prst="rect">
            <a:avLst/>
          </a:prstGeom>
        </p:spPr>
      </p:pic>
      <p:pic>
        <p:nvPicPr>
          <p:cNvPr id="4" name="Picture 3" descr="What You Might Not Know About Cardboard Boxes">
            <a:extLst>
              <a:ext uri="{FF2B5EF4-FFF2-40B4-BE49-F238E27FC236}">
                <a16:creationId xmlns:a16="http://schemas.microsoft.com/office/drawing/2014/main" id="{8DEFA5BA-3BB6-9CFF-E433-710E22BE6FD4}"/>
              </a:ext>
            </a:extLst>
          </p:cNvPr>
          <p:cNvPicPr>
            <a:picLocks noChangeAspect="1"/>
          </p:cNvPicPr>
          <p:nvPr/>
        </p:nvPicPr>
        <p:blipFill>
          <a:blip r:embed="rId3"/>
          <a:stretch>
            <a:fillRect/>
          </a:stretch>
        </p:blipFill>
        <p:spPr>
          <a:xfrm>
            <a:off x="8802798" y="2759268"/>
            <a:ext cx="3253010" cy="2114931"/>
          </a:xfrm>
          <a:prstGeom prst="rect">
            <a:avLst/>
          </a:prstGeom>
        </p:spPr>
      </p:pic>
      <p:sp>
        <p:nvSpPr>
          <p:cNvPr id="7" name="TextBox 6">
            <a:extLst>
              <a:ext uri="{FF2B5EF4-FFF2-40B4-BE49-F238E27FC236}">
                <a16:creationId xmlns:a16="http://schemas.microsoft.com/office/drawing/2014/main" id="{E5F0E44B-853B-D740-363C-CDEAC83F97A5}"/>
              </a:ext>
            </a:extLst>
          </p:cNvPr>
          <p:cNvSpPr txBox="1"/>
          <p:nvPr/>
        </p:nvSpPr>
        <p:spPr>
          <a:xfrm>
            <a:off x="347472" y="1749167"/>
            <a:ext cx="8021748" cy="2546851"/>
          </a:xfrm>
          <a:prstGeom prst="rect">
            <a:avLst/>
          </a:prstGeom>
          <a:noFill/>
        </p:spPr>
        <p:txBody>
          <a:bodyPr wrap="square" rtlCol="0">
            <a:spAutoFit/>
          </a:bodyPr>
          <a:lstStyle/>
          <a:p>
            <a:pPr marL="457200" indent="-228600" defTabSz="914400">
              <a:lnSpc>
                <a:spcPct val="110000"/>
              </a:lnSpc>
              <a:spcAft>
                <a:spcPts val="600"/>
              </a:spcAft>
              <a:buClr>
                <a:schemeClr val="tx1"/>
              </a:buClr>
              <a:buFont typeface="Arial" panose="020B0604020202020204" pitchFamily="34" charset="0"/>
              <a:buChar char="•"/>
            </a:pPr>
            <a:r>
              <a:rPr lang="en-US" sz="2300" cap="all" dirty="0"/>
              <a:t>MUST BE PURCHASED using UA SHOP CATALOGs, via </a:t>
            </a:r>
            <a:r>
              <a:rPr lang="en-US" sz="2300" cap="all" dirty="0" err="1"/>
              <a:t>uaccess</a:t>
            </a:r>
            <a:r>
              <a:rPr lang="en-US" sz="2300" cap="all" dirty="0"/>
              <a:t>, financials,  not charged to university or personal card</a:t>
            </a:r>
          </a:p>
          <a:p>
            <a:pPr marL="457200" indent="-228600" defTabSz="914400">
              <a:lnSpc>
                <a:spcPct val="110000"/>
              </a:lnSpc>
              <a:spcAft>
                <a:spcPts val="600"/>
              </a:spcAft>
              <a:buClr>
                <a:schemeClr val="tx1"/>
              </a:buClr>
              <a:buFont typeface="Arial" panose="020B0604020202020204" pitchFamily="34" charset="0"/>
              <a:buChar char="•"/>
            </a:pPr>
            <a:r>
              <a:rPr lang="en-US" sz="2300" cap="all" dirty="0"/>
              <a:t>It is necessary to update your shop catalogs profile with your UA email address to access</a:t>
            </a:r>
          </a:p>
          <a:p>
            <a:endParaRPr lang="en-US" dirty="0"/>
          </a:p>
        </p:txBody>
      </p:sp>
      <p:pic>
        <p:nvPicPr>
          <p:cNvPr id="9" name="Picture 8" descr="Patricia A Waters&#10;&#10;AI-generated content may be incorrect.">
            <a:extLst>
              <a:ext uri="{FF2B5EF4-FFF2-40B4-BE49-F238E27FC236}">
                <a16:creationId xmlns:a16="http://schemas.microsoft.com/office/drawing/2014/main" id="{325DD837-AEA6-A964-33A1-7D07B9ABBA50}"/>
              </a:ext>
            </a:extLst>
          </p:cNvPr>
          <p:cNvPicPr>
            <a:picLocks noChangeAspect="1"/>
          </p:cNvPicPr>
          <p:nvPr/>
        </p:nvPicPr>
        <p:blipFill>
          <a:blip r:embed="rId4"/>
          <a:stretch>
            <a:fillRect/>
          </a:stretch>
        </p:blipFill>
        <p:spPr>
          <a:xfrm>
            <a:off x="219075" y="4123075"/>
            <a:ext cx="4010025" cy="1141743"/>
          </a:xfrm>
          <a:prstGeom prst="rect">
            <a:avLst/>
          </a:prstGeom>
        </p:spPr>
      </p:pic>
      <p:pic>
        <p:nvPicPr>
          <p:cNvPr id="11" name="Picture 10" descr="The image shows a user account form with fields for Name, Phone Number, Email, and other details, including a section for authentication method.&#10;&#10;AI-generated content may be incorrect.">
            <a:extLst>
              <a:ext uri="{FF2B5EF4-FFF2-40B4-BE49-F238E27FC236}">
                <a16:creationId xmlns:a16="http://schemas.microsoft.com/office/drawing/2014/main" id="{A4C5F1EC-BBD6-8B3B-9CFA-8114A6413C52}"/>
              </a:ext>
            </a:extLst>
          </p:cNvPr>
          <p:cNvPicPr>
            <a:picLocks noChangeAspect="1"/>
          </p:cNvPicPr>
          <p:nvPr/>
        </p:nvPicPr>
        <p:blipFill>
          <a:blip r:embed="rId5"/>
          <a:stretch>
            <a:fillRect/>
          </a:stretch>
        </p:blipFill>
        <p:spPr>
          <a:xfrm>
            <a:off x="4229100" y="4123075"/>
            <a:ext cx="4436012" cy="2300287"/>
          </a:xfrm>
          <a:prstGeom prst="rect">
            <a:avLst/>
          </a:prstGeom>
        </p:spPr>
      </p:pic>
    </p:spTree>
    <p:extLst>
      <p:ext uri="{BB962C8B-B14F-4D97-AF65-F5344CB8AC3E}">
        <p14:creationId xmlns:p14="http://schemas.microsoft.com/office/powerpoint/2010/main" val="281374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E9777B-6D1F-44D3-E5A2-48175D6E7EC7}"/>
              </a:ext>
            </a:extLst>
          </p:cNvPr>
          <p:cNvSpPr txBox="1"/>
          <p:nvPr/>
        </p:nvSpPr>
        <p:spPr>
          <a:xfrm>
            <a:off x="1597152" y="-75043"/>
            <a:ext cx="8814816" cy="1323439"/>
          </a:xfrm>
          <a:prstGeom prst="rect">
            <a:avLst/>
          </a:prstGeom>
          <a:noFill/>
        </p:spPr>
        <p:txBody>
          <a:bodyPr wrap="square" rtlCol="0">
            <a:spAutoFit/>
          </a:bodyPr>
          <a:lstStyle/>
          <a:p>
            <a:pPr algn="ctr"/>
            <a:r>
              <a:rPr lang="en-US" sz="8000" dirty="0"/>
              <a:t>TRAVEL REQUESTS</a:t>
            </a:r>
          </a:p>
        </p:txBody>
      </p:sp>
      <p:sp>
        <p:nvSpPr>
          <p:cNvPr id="3" name="TextBox 2">
            <a:extLst>
              <a:ext uri="{FF2B5EF4-FFF2-40B4-BE49-F238E27FC236}">
                <a16:creationId xmlns:a16="http://schemas.microsoft.com/office/drawing/2014/main" id="{3396E304-6717-1DCB-1F10-1EE6150B869A}"/>
              </a:ext>
            </a:extLst>
          </p:cNvPr>
          <p:cNvSpPr txBox="1"/>
          <p:nvPr/>
        </p:nvSpPr>
        <p:spPr>
          <a:xfrm>
            <a:off x="499533" y="1136064"/>
            <a:ext cx="11312144" cy="4585871"/>
          </a:xfrm>
          <a:prstGeom prst="rect">
            <a:avLst/>
          </a:prstGeom>
          <a:noFill/>
        </p:spPr>
        <p:txBody>
          <a:bodyPr wrap="square" rtlCol="0">
            <a:spAutoFit/>
          </a:bodyPr>
          <a:lstStyle/>
          <a:p>
            <a:pPr marL="285750" indent="-285750">
              <a:buFont typeface="Arial" panose="020B0604020202020204" pitchFamily="34" charset="0"/>
              <a:buChar char="•"/>
            </a:pPr>
            <a:r>
              <a:rPr lang="en-US" sz="2000" dirty="0"/>
              <a:t>Travel Requests are submitted in Concur, logging on via </a:t>
            </a:r>
            <a:r>
              <a:rPr lang="en-US" sz="2000" dirty="0" err="1"/>
              <a:t>UAccess</a:t>
            </a:r>
            <a:endParaRPr lang="en-US" sz="2000" dirty="0"/>
          </a:p>
          <a:p>
            <a:pPr marL="285750" indent="-285750">
              <a:buFont typeface="Arial" panose="020B0604020202020204" pitchFamily="34" charset="0"/>
              <a:buChar char="•"/>
            </a:pPr>
            <a:r>
              <a:rPr lang="en-US" sz="2000" dirty="0"/>
              <a:t>All Students traveling on UA Business must submit a Travel Request</a:t>
            </a:r>
          </a:p>
          <a:p>
            <a:pPr marL="285750" indent="-285750">
              <a:buFont typeface="Arial" panose="020B0604020202020204" pitchFamily="34" charset="0"/>
              <a:buChar char="•"/>
            </a:pPr>
            <a:r>
              <a:rPr lang="en-US" sz="2000" dirty="0"/>
              <a:t>Travel Requests are required if you travel more than 35 miles away from your Duty Post, even if not staying overnight or not claiming any expenses</a:t>
            </a:r>
          </a:p>
          <a:p>
            <a:pPr marL="285750" indent="-285750">
              <a:buFont typeface="Arial" panose="020B0604020202020204" pitchFamily="34" charset="0"/>
              <a:buChar char="•"/>
            </a:pPr>
            <a:r>
              <a:rPr lang="en-US" sz="2000" dirty="0"/>
              <a:t>Travel Requests must be submitted AT LEAST 5 days before travel starts and BEFORE any purchases are made </a:t>
            </a:r>
          </a:p>
          <a:p>
            <a:pPr marL="285750" indent="-285750">
              <a:buFont typeface="Arial" panose="020B0604020202020204" pitchFamily="34" charset="0"/>
              <a:buChar char="•"/>
            </a:pPr>
            <a:r>
              <a:rPr lang="en-US" sz="2000" dirty="0"/>
              <a:t>If any personal travel is included, all costs must be paid out of pocket</a:t>
            </a:r>
          </a:p>
          <a:p>
            <a:pPr marL="285750" indent="-285750">
              <a:buFont typeface="Arial" panose="020B0604020202020204" pitchFamily="34" charset="0"/>
              <a:buChar char="•"/>
            </a:pPr>
            <a:r>
              <a:rPr lang="en-US" sz="2000" dirty="0"/>
              <a:t>International Registry Application should be completed at least 30 days prior</a:t>
            </a:r>
          </a:p>
          <a:p>
            <a:pPr marL="285750" indent="-285750">
              <a:buFont typeface="Arial" panose="020B0604020202020204" pitchFamily="34" charset="0"/>
              <a:buChar char="•"/>
            </a:pPr>
            <a:r>
              <a:rPr lang="en-US" sz="2000" dirty="0"/>
              <a:t>Is this a Blanket Travel Request? – NO   Designated Lodging – If conference hotel block</a:t>
            </a:r>
          </a:p>
          <a:p>
            <a:pPr marL="285750" indent="-285750">
              <a:buFont typeface="Arial" panose="020B0604020202020204" pitchFamily="34" charset="0"/>
              <a:buChar char="•"/>
            </a:pPr>
            <a:r>
              <a:rPr lang="en-US" sz="2000" dirty="0"/>
              <a:t>For budgeting purposes, please include ALL expected expenses (Airfare, ground transport, lodging, per diem/travel allowance)</a:t>
            </a:r>
          </a:p>
          <a:p>
            <a:pPr marL="285750" indent="-285750">
              <a:buFont typeface="Arial" panose="020B0604020202020204" pitchFamily="34" charset="0"/>
              <a:buChar char="•"/>
            </a:pPr>
            <a:r>
              <a:rPr lang="en-US" sz="2000" dirty="0"/>
              <a:t>Conference Schedule/ Meeting Agenda / Invite Letter / Itinerary should be attached to Travel Requests</a:t>
            </a:r>
          </a:p>
          <a:p>
            <a:pPr marL="285750" indent="-285750">
              <a:buFont typeface="Arial" panose="020B0604020202020204" pitchFamily="34" charset="0"/>
              <a:buChar char="•"/>
            </a:pPr>
            <a:endParaRPr lang="en-US" sz="3200" dirty="0"/>
          </a:p>
        </p:txBody>
      </p:sp>
      <p:sp>
        <p:nvSpPr>
          <p:cNvPr id="4" name="TextBox 3">
            <a:extLst>
              <a:ext uri="{FF2B5EF4-FFF2-40B4-BE49-F238E27FC236}">
                <a16:creationId xmlns:a16="http://schemas.microsoft.com/office/drawing/2014/main" id="{673942F1-D98D-4BB0-69B5-6B523A35FC44}"/>
              </a:ext>
            </a:extLst>
          </p:cNvPr>
          <p:cNvSpPr txBox="1"/>
          <p:nvPr/>
        </p:nvSpPr>
        <p:spPr>
          <a:xfrm rot="20414174">
            <a:off x="9370846" y="5147939"/>
            <a:ext cx="2596355" cy="923330"/>
          </a:xfrm>
          <a:prstGeom prst="rect">
            <a:avLst/>
          </a:prstGeom>
          <a:noFill/>
        </p:spPr>
        <p:txBody>
          <a:bodyPr wrap="square" rtlCol="0">
            <a:spAutoFit/>
          </a:bodyPr>
          <a:lstStyle/>
          <a:p>
            <a:pPr algn="ctr"/>
            <a:r>
              <a:rPr lang="en-US" b="1" dirty="0">
                <a:solidFill>
                  <a:srgbClr val="FF0000"/>
                </a:solidFill>
              </a:rPr>
              <a:t>TRAVEL REQUEST DEMO </a:t>
            </a:r>
            <a:r>
              <a:rPr lang="en-US" b="1" dirty="0">
                <a:solidFill>
                  <a:srgbClr val="FF0000"/>
                </a:solidFill>
                <a:hlinkClick r:id="rId2"/>
              </a:rPr>
              <a:t>VIDEO</a:t>
            </a:r>
            <a:r>
              <a:rPr lang="en-US" b="1" dirty="0">
                <a:solidFill>
                  <a:srgbClr val="FF0000"/>
                </a:solidFill>
              </a:rPr>
              <a:t> NOW ON WEBSITE</a:t>
            </a:r>
          </a:p>
        </p:txBody>
      </p:sp>
      <p:sp>
        <p:nvSpPr>
          <p:cNvPr id="6" name="TextBox 5">
            <a:extLst>
              <a:ext uri="{FF2B5EF4-FFF2-40B4-BE49-F238E27FC236}">
                <a16:creationId xmlns:a16="http://schemas.microsoft.com/office/drawing/2014/main" id="{6DF8A1C9-D099-F19A-246C-B8CB9B429F83}"/>
              </a:ext>
            </a:extLst>
          </p:cNvPr>
          <p:cNvSpPr txBox="1"/>
          <p:nvPr/>
        </p:nvSpPr>
        <p:spPr>
          <a:xfrm rot="221865">
            <a:off x="4678095" y="5000044"/>
            <a:ext cx="4263940" cy="1754326"/>
          </a:xfrm>
          <a:prstGeom prst="rect">
            <a:avLst/>
          </a:prstGeom>
          <a:noFill/>
        </p:spPr>
        <p:txBody>
          <a:bodyPr wrap="square" rtlCol="0">
            <a:spAutoFit/>
          </a:bodyPr>
          <a:lstStyle/>
          <a:p>
            <a:pPr algn="ctr"/>
            <a:r>
              <a:rPr lang="en-US" b="1" dirty="0">
                <a:solidFill>
                  <a:srgbClr val="FF0000"/>
                </a:solidFill>
              </a:rPr>
              <a:t>IF CLAIMING PERSONAL VEHICLE MILEAGE, YOU </a:t>
            </a:r>
            <a:r>
              <a:rPr lang="en-US" b="1" i="1" dirty="0">
                <a:solidFill>
                  <a:srgbClr val="FF0000"/>
                </a:solidFill>
              </a:rPr>
              <a:t>MUST</a:t>
            </a:r>
            <a:r>
              <a:rPr lang="en-US" b="1" dirty="0">
                <a:solidFill>
                  <a:srgbClr val="FF0000"/>
                </a:solidFill>
              </a:rPr>
              <a:t> HAVE A CURRENT DEPT AUTHORIZATION </a:t>
            </a:r>
            <a:r>
              <a:rPr lang="en-US" b="1" dirty="0">
                <a:solidFill>
                  <a:srgbClr val="FF0000"/>
                </a:solidFill>
                <a:hlinkClick r:id="rId3"/>
              </a:rPr>
              <a:t>FORM</a:t>
            </a:r>
            <a:r>
              <a:rPr lang="en-US" b="1" dirty="0">
                <a:solidFill>
                  <a:srgbClr val="FF0000"/>
                </a:solidFill>
              </a:rPr>
              <a:t> ON FILE, COMPLETED DRIVER </a:t>
            </a:r>
            <a:r>
              <a:rPr lang="en-US" b="1" dirty="0">
                <a:solidFill>
                  <a:srgbClr val="FF0000"/>
                </a:solidFill>
                <a:hlinkClick r:id="rId4"/>
              </a:rPr>
              <a:t>TRAINING</a:t>
            </a:r>
            <a:r>
              <a:rPr lang="en-US" b="1" dirty="0">
                <a:solidFill>
                  <a:srgbClr val="FF0000"/>
                </a:solidFill>
              </a:rPr>
              <a:t> &amp; PROVIDE COPY OF AUTO INSURANCE</a:t>
            </a:r>
          </a:p>
        </p:txBody>
      </p:sp>
      <p:sp>
        <p:nvSpPr>
          <p:cNvPr id="5" name="TextBox 4">
            <a:extLst>
              <a:ext uri="{FF2B5EF4-FFF2-40B4-BE49-F238E27FC236}">
                <a16:creationId xmlns:a16="http://schemas.microsoft.com/office/drawing/2014/main" id="{933F62FA-8401-DD97-CE1B-A1513BE434A0}"/>
              </a:ext>
            </a:extLst>
          </p:cNvPr>
          <p:cNvSpPr txBox="1"/>
          <p:nvPr/>
        </p:nvSpPr>
        <p:spPr>
          <a:xfrm rot="20915757">
            <a:off x="838221" y="5513757"/>
            <a:ext cx="2584663" cy="923330"/>
          </a:xfrm>
          <a:prstGeom prst="rect">
            <a:avLst/>
          </a:prstGeom>
          <a:noFill/>
        </p:spPr>
        <p:txBody>
          <a:bodyPr wrap="square" rtlCol="0">
            <a:spAutoFit/>
          </a:bodyPr>
          <a:lstStyle/>
          <a:p>
            <a:r>
              <a:rPr lang="en-US" b="1" dirty="0">
                <a:solidFill>
                  <a:srgbClr val="FF0000"/>
                </a:solidFill>
              </a:rPr>
              <a:t>UNPAID STUDENT TRAVEL PROFILE REQUEST LINK </a:t>
            </a:r>
            <a:r>
              <a:rPr lang="en-US" b="1" dirty="0">
                <a:solidFill>
                  <a:schemeClr val="bg2">
                    <a:lumMod val="60000"/>
                    <a:lumOff val="40000"/>
                  </a:schemeClr>
                </a:solidFill>
                <a:hlinkClick r:id="rId5">
                  <a:extLst>
                    <a:ext uri="{A12FA001-AC4F-418D-AE19-62706E023703}">
                      <ahyp:hlinkClr xmlns:ahyp="http://schemas.microsoft.com/office/drawing/2018/hyperlinkcolor" val="tx"/>
                    </a:ext>
                  </a:extLst>
                </a:hlinkClick>
              </a:rPr>
              <a:t>HERE</a:t>
            </a:r>
            <a:endParaRPr lang="en-US" sz="1000" b="1" dirty="0">
              <a:solidFill>
                <a:schemeClr val="bg2">
                  <a:lumMod val="60000"/>
                  <a:lumOff val="40000"/>
                </a:schemeClr>
              </a:solidFill>
            </a:endParaRPr>
          </a:p>
        </p:txBody>
      </p:sp>
    </p:spTree>
    <p:extLst>
      <p:ext uri="{BB962C8B-B14F-4D97-AF65-F5344CB8AC3E}">
        <p14:creationId xmlns:p14="http://schemas.microsoft.com/office/powerpoint/2010/main" val="276148467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EB7221-D649-3664-1B84-F7BDD7C08593}"/>
              </a:ext>
            </a:extLst>
          </p:cNvPr>
          <p:cNvSpPr txBox="1"/>
          <p:nvPr/>
        </p:nvSpPr>
        <p:spPr>
          <a:xfrm>
            <a:off x="397933" y="389467"/>
            <a:ext cx="11531599" cy="1015663"/>
          </a:xfrm>
          <a:prstGeom prst="rect">
            <a:avLst/>
          </a:prstGeom>
          <a:noFill/>
        </p:spPr>
        <p:txBody>
          <a:bodyPr wrap="square" rtlCol="0">
            <a:spAutoFit/>
          </a:bodyPr>
          <a:lstStyle/>
          <a:p>
            <a:r>
              <a:rPr lang="en-US" sz="6000" dirty="0"/>
              <a:t>CONCUR PROFILE - DELEGATES</a:t>
            </a:r>
          </a:p>
        </p:txBody>
      </p:sp>
      <p:pic>
        <p:nvPicPr>
          <p:cNvPr id="10" name="Picture 9" descr="The image displays a user interface with a form for assigning tasks to delegates, including options to manage expenses, requests, and approvals.&#10;&#10;AI-generated content may be incorrect.">
            <a:extLst>
              <a:ext uri="{FF2B5EF4-FFF2-40B4-BE49-F238E27FC236}">
                <a16:creationId xmlns:a16="http://schemas.microsoft.com/office/drawing/2014/main" id="{04756C95-CD29-51BE-BEF2-10B426291AD0}"/>
              </a:ext>
            </a:extLst>
          </p:cNvPr>
          <p:cNvPicPr>
            <a:picLocks noChangeAspect="1"/>
          </p:cNvPicPr>
          <p:nvPr/>
        </p:nvPicPr>
        <p:blipFill>
          <a:blip r:embed="rId2"/>
          <a:stretch>
            <a:fillRect/>
          </a:stretch>
        </p:blipFill>
        <p:spPr>
          <a:xfrm>
            <a:off x="664262" y="4099779"/>
            <a:ext cx="10433305" cy="2090005"/>
          </a:xfrm>
          <a:prstGeom prst="rect">
            <a:avLst/>
          </a:prstGeom>
        </p:spPr>
      </p:pic>
      <p:sp>
        <p:nvSpPr>
          <p:cNvPr id="12" name="TextBox 11">
            <a:extLst>
              <a:ext uri="{FF2B5EF4-FFF2-40B4-BE49-F238E27FC236}">
                <a16:creationId xmlns:a16="http://schemas.microsoft.com/office/drawing/2014/main" id="{F5EF8D43-4978-350F-47C6-8BB2621C0BDF}"/>
              </a:ext>
            </a:extLst>
          </p:cNvPr>
          <p:cNvSpPr txBox="1"/>
          <p:nvPr/>
        </p:nvSpPr>
        <p:spPr>
          <a:xfrm>
            <a:off x="763675" y="1485477"/>
            <a:ext cx="8209504" cy="2585323"/>
          </a:xfrm>
          <a:prstGeom prst="rect">
            <a:avLst/>
          </a:prstGeom>
          <a:noFill/>
        </p:spPr>
        <p:txBody>
          <a:bodyPr wrap="square">
            <a:spAutoFit/>
          </a:bodyPr>
          <a:lstStyle/>
          <a:p>
            <a:pPr marL="342900" lvl="0" indent="-342900" algn="l">
              <a:lnSpc>
                <a:spcPct val="100000"/>
              </a:lnSpc>
              <a:buFont typeface="+mj-lt"/>
              <a:buAutoNum type="arabicPeriod"/>
            </a:pPr>
            <a:r>
              <a:rPr lang="en-US" sz="1800" b="0" i="0" dirty="0">
                <a:solidFill>
                  <a:schemeClr val="tx1"/>
                </a:solidFill>
                <a:effectLst/>
                <a:latin typeface="+mn-lt"/>
              </a:rPr>
              <a:t>Click your initials at the top right </a:t>
            </a:r>
          </a:p>
          <a:p>
            <a:pPr marL="342900" lvl="0" indent="-342900" algn="l">
              <a:lnSpc>
                <a:spcPct val="100000"/>
              </a:lnSpc>
              <a:buFont typeface="+mj-lt"/>
              <a:buAutoNum type="arabicPeriod"/>
            </a:pPr>
            <a:r>
              <a:rPr lang="en-US" sz="1800" b="0" i="0" dirty="0">
                <a:solidFill>
                  <a:schemeClr val="tx1"/>
                </a:solidFill>
                <a:effectLst/>
                <a:latin typeface="+mn-lt"/>
              </a:rPr>
              <a:t>Next click on Request Settings, then the 2nd option is </a:t>
            </a:r>
            <a:r>
              <a:rPr lang="en-US" dirty="0"/>
              <a:t>R</a:t>
            </a:r>
            <a:r>
              <a:rPr lang="en-US" sz="1800" b="0" i="0" dirty="0">
                <a:solidFill>
                  <a:schemeClr val="tx1"/>
                </a:solidFill>
                <a:effectLst/>
                <a:latin typeface="+mn-lt"/>
              </a:rPr>
              <a:t>equest </a:t>
            </a:r>
            <a:r>
              <a:rPr lang="en-US" dirty="0"/>
              <a:t>D</a:t>
            </a:r>
            <a:r>
              <a:rPr lang="en-US" sz="1800" b="0" i="0" dirty="0">
                <a:solidFill>
                  <a:schemeClr val="tx1"/>
                </a:solidFill>
                <a:effectLst/>
                <a:latin typeface="+mn-lt"/>
              </a:rPr>
              <a:t>elegates</a:t>
            </a:r>
          </a:p>
          <a:p>
            <a:pPr marL="342900" lvl="0" indent="-342900" algn="l">
              <a:lnSpc>
                <a:spcPct val="100000"/>
              </a:lnSpc>
              <a:buFont typeface="+mj-lt"/>
              <a:buAutoNum type="arabicPeriod"/>
            </a:pPr>
            <a:r>
              <a:rPr lang="en-US" sz="1800" b="0" i="0" dirty="0">
                <a:solidFill>
                  <a:schemeClr val="tx1"/>
                </a:solidFill>
                <a:effectLst/>
                <a:latin typeface="+mn-lt"/>
              </a:rPr>
              <a:t>Click the delegates tab then Add, type in angieboylan and </a:t>
            </a:r>
            <a:r>
              <a:rPr lang="en-US" sz="1800" b="0" i="0" dirty="0" err="1">
                <a:solidFill>
                  <a:schemeClr val="tx1"/>
                </a:solidFill>
                <a:effectLst/>
                <a:latin typeface="+mn-lt"/>
              </a:rPr>
              <a:t>barnettc</a:t>
            </a:r>
            <a:r>
              <a:rPr lang="en-US" sz="1800" b="0" i="0" dirty="0">
                <a:solidFill>
                  <a:schemeClr val="tx1"/>
                </a:solidFill>
                <a:effectLst/>
                <a:latin typeface="+mn-lt"/>
              </a:rPr>
              <a:t> and our names will show</a:t>
            </a:r>
          </a:p>
          <a:p>
            <a:pPr marL="342900" lvl="0" indent="-342900" algn="l">
              <a:lnSpc>
                <a:spcPct val="100000"/>
              </a:lnSpc>
              <a:buFont typeface="+mj-lt"/>
              <a:buAutoNum type="arabicPeriod"/>
            </a:pPr>
            <a:r>
              <a:rPr lang="en-US" sz="1800" b="0" i="0" dirty="0">
                <a:solidFill>
                  <a:schemeClr val="tx1"/>
                </a:solidFill>
                <a:effectLst/>
                <a:latin typeface="+mn-lt"/>
              </a:rPr>
              <a:t>Then on the left of our names check the box</a:t>
            </a:r>
          </a:p>
          <a:p>
            <a:pPr marL="342900" lvl="0" indent="-342900" algn="l">
              <a:lnSpc>
                <a:spcPct val="100000"/>
              </a:lnSpc>
              <a:buFont typeface="+mj-lt"/>
              <a:buAutoNum type="arabicPeriod"/>
            </a:pPr>
            <a:r>
              <a:rPr lang="en-US" sz="1800" b="1" i="0" dirty="0">
                <a:solidFill>
                  <a:schemeClr val="tx1"/>
                </a:solidFill>
                <a:effectLst/>
                <a:latin typeface="+mn-lt"/>
              </a:rPr>
              <a:t>Then click all the boxes shown below</a:t>
            </a:r>
            <a:r>
              <a:rPr lang="en-US" sz="1800" b="0" i="0" dirty="0">
                <a:solidFill>
                  <a:schemeClr val="tx1"/>
                </a:solidFill>
                <a:effectLst/>
                <a:latin typeface="+mn-lt"/>
              </a:rPr>
              <a:t> </a:t>
            </a:r>
          </a:p>
          <a:p>
            <a:pPr>
              <a:buNone/>
            </a:pPr>
            <a:br>
              <a:rPr lang="en-US" dirty="0"/>
            </a:br>
            <a:endParaRPr lang="en-US" dirty="0"/>
          </a:p>
        </p:txBody>
      </p:sp>
      <p:pic>
        <p:nvPicPr>
          <p:cNvPr id="14" name="Picture 13" descr="Request Information.&#10;&#10;AI-generated content may be incorrect.">
            <a:extLst>
              <a:ext uri="{FF2B5EF4-FFF2-40B4-BE49-F238E27FC236}">
                <a16:creationId xmlns:a16="http://schemas.microsoft.com/office/drawing/2014/main" id="{1BBD0AF1-D4CA-C5EC-5024-779F28A5C473}"/>
              </a:ext>
            </a:extLst>
          </p:cNvPr>
          <p:cNvPicPr>
            <a:picLocks noChangeAspect="1"/>
          </p:cNvPicPr>
          <p:nvPr/>
        </p:nvPicPr>
        <p:blipFill>
          <a:blip r:embed="rId3"/>
          <a:stretch>
            <a:fillRect/>
          </a:stretch>
        </p:blipFill>
        <p:spPr>
          <a:xfrm>
            <a:off x="9140651" y="2916638"/>
            <a:ext cx="2393454" cy="581025"/>
          </a:xfrm>
          <a:prstGeom prst="rect">
            <a:avLst/>
          </a:prstGeom>
        </p:spPr>
      </p:pic>
    </p:spTree>
    <p:extLst>
      <p:ext uri="{BB962C8B-B14F-4D97-AF65-F5344CB8AC3E}">
        <p14:creationId xmlns:p14="http://schemas.microsoft.com/office/powerpoint/2010/main" val="292840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user interface for the Travel &amp; Expense management system for the University of Arizona, featuring options to create trip plans, book flights, and track expenses.&#10;&#10;AI-generated content may be incorrect.">
            <a:extLst>
              <a:ext uri="{FF2B5EF4-FFF2-40B4-BE49-F238E27FC236}">
                <a16:creationId xmlns:a16="http://schemas.microsoft.com/office/drawing/2014/main" id="{9D18A028-96D7-4020-C28B-F19B6043797F}"/>
              </a:ext>
            </a:extLst>
          </p:cNvPr>
          <p:cNvPicPr>
            <a:picLocks noChangeAspect="1"/>
          </p:cNvPicPr>
          <p:nvPr/>
        </p:nvPicPr>
        <p:blipFill>
          <a:blip r:embed="rId2"/>
          <a:stretch>
            <a:fillRect/>
          </a:stretch>
        </p:blipFill>
        <p:spPr>
          <a:xfrm>
            <a:off x="1322885" y="1390782"/>
            <a:ext cx="9666514" cy="5314761"/>
          </a:xfrm>
          <a:prstGeom prst="rect">
            <a:avLst/>
          </a:prstGeom>
        </p:spPr>
      </p:pic>
      <p:sp>
        <p:nvSpPr>
          <p:cNvPr id="4" name="TextBox 3">
            <a:extLst>
              <a:ext uri="{FF2B5EF4-FFF2-40B4-BE49-F238E27FC236}">
                <a16:creationId xmlns:a16="http://schemas.microsoft.com/office/drawing/2014/main" id="{1D115058-22CD-12AB-4D8D-10109E74086F}"/>
              </a:ext>
            </a:extLst>
          </p:cNvPr>
          <p:cNvSpPr txBox="1"/>
          <p:nvPr/>
        </p:nvSpPr>
        <p:spPr>
          <a:xfrm>
            <a:off x="1322885" y="67343"/>
            <a:ext cx="9162179" cy="1323439"/>
          </a:xfrm>
          <a:prstGeom prst="rect">
            <a:avLst/>
          </a:prstGeom>
          <a:noFill/>
        </p:spPr>
        <p:txBody>
          <a:bodyPr wrap="square">
            <a:spAutoFit/>
          </a:bodyPr>
          <a:lstStyle/>
          <a:p>
            <a:pPr algn="ctr"/>
            <a:r>
              <a:rPr lang="en-US" sz="8000" dirty="0"/>
              <a:t>TRAVEL REQUESTS</a:t>
            </a:r>
          </a:p>
        </p:txBody>
      </p:sp>
    </p:spTree>
    <p:extLst>
      <p:ext uri="{BB962C8B-B14F-4D97-AF65-F5344CB8AC3E}">
        <p14:creationId xmlns:p14="http://schemas.microsoft.com/office/powerpoint/2010/main" val="1443990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travel request form for Angie Boylan, a University of Arizona staff member, attending a Geological Society Conference in San Francisco, California from December 7-11, 2026, with all travel details filled out, including trip purpose, lodging, and estimated cost.&#10;&#10;AI-generated content may be incorrect.">
            <a:extLst>
              <a:ext uri="{FF2B5EF4-FFF2-40B4-BE49-F238E27FC236}">
                <a16:creationId xmlns:a16="http://schemas.microsoft.com/office/drawing/2014/main" id="{C1524295-2413-D05F-2180-9D5BB279B8AC}"/>
              </a:ext>
            </a:extLst>
          </p:cNvPr>
          <p:cNvPicPr>
            <a:picLocks noChangeAspect="1"/>
          </p:cNvPicPr>
          <p:nvPr/>
        </p:nvPicPr>
        <p:blipFill>
          <a:blip r:embed="rId2"/>
          <a:stretch>
            <a:fillRect/>
          </a:stretch>
        </p:blipFill>
        <p:spPr>
          <a:xfrm>
            <a:off x="2314470" y="0"/>
            <a:ext cx="7837714" cy="4780519"/>
          </a:xfrm>
          <a:prstGeom prst="rect">
            <a:avLst/>
          </a:prstGeom>
        </p:spPr>
      </p:pic>
      <p:pic>
        <p:nvPicPr>
          <p:cNvPr id="5" name="Picture 4" descr="The image displays an interface, possibly from a software application, featuring a form for creating a request, with sections for selecting a campus, organization, and various options for specifying the request details, such as hydrology and atmospheric science.&#10;&#10;AI-generated content may be incorrect.">
            <a:extLst>
              <a:ext uri="{FF2B5EF4-FFF2-40B4-BE49-F238E27FC236}">
                <a16:creationId xmlns:a16="http://schemas.microsoft.com/office/drawing/2014/main" id="{83A7FBB2-D310-2379-5C61-E2D42A6C2B90}"/>
              </a:ext>
            </a:extLst>
          </p:cNvPr>
          <p:cNvPicPr>
            <a:picLocks noChangeAspect="1"/>
          </p:cNvPicPr>
          <p:nvPr/>
        </p:nvPicPr>
        <p:blipFill>
          <a:blip r:embed="rId3"/>
          <a:stretch>
            <a:fillRect/>
          </a:stretch>
        </p:blipFill>
        <p:spPr>
          <a:xfrm>
            <a:off x="2481944" y="4279589"/>
            <a:ext cx="7670240" cy="2675778"/>
          </a:xfrm>
          <a:prstGeom prst="rect">
            <a:avLst/>
          </a:prstGeom>
        </p:spPr>
      </p:pic>
      <p:sp>
        <p:nvSpPr>
          <p:cNvPr id="2" name="TextBox 1">
            <a:extLst>
              <a:ext uri="{FF2B5EF4-FFF2-40B4-BE49-F238E27FC236}">
                <a16:creationId xmlns:a16="http://schemas.microsoft.com/office/drawing/2014/main" id="{D23197D2-4238-A868-3BD1-A4F08F64B13D}"/>
              </a:ext>
            </a:extLst>
          </p:cNvPr>
          <p:cNvSpPr txBox="1"/>
          <p:nvPr/>
        </p:nvSpPr>
        <p:spPr>
          <a:xfrm>
            <a:off x="245533" y="5544777"/>
            <a:ext cx="2167467" cy="646331"/>
          </a:xfrm>
          <a:prstGeom prst="rect">
            <a:avLst/>
          </a:prstGeom>
          <a:noFill/>
        </p:spPr>
        <p:txBody>
          <a:bodyPr wrap="square" rtlCol="0">
            <a:spAutoFit/>
          </a:bodyPr>
          <a:lstStyle/>
          <a:p>
            <a:r>
              <a:rPr lang="en-US" dirty="0"/>
              <a:t>TURN REQUEST ASSISTANT OFF </a:t>
            </a:r>
          </a:p>
        </p:txBody>
      </p:sp>
      <p:grpSp>
        <p:nvGrpSpPr>
          <p:cNvPr id="7" name="Group 6">
            <a:extLst>
              <a:ext uri="{FF2B5EF4-FFF2-40B4-BE49-F238E27FC236}">
                <a16:creationId xmlns:a16="http://schemas.microsoft.com/office/drawing/2014/main" id="{6C15873F-CF62-EA87-6B5F-22A04BEECB6D}"/>
              </a:ext>
            </a:extLst>
          </p:cNvPr>
          <p:cNvGrpSpPr/>
          <p:nvPr/>
        </p:nvGrpSpPr>
        <p:grpSpPr>
          <a:xfrm>
            <a:off x="1515227" y="6180573"/>
            <a:ext cx="810000" cy="194760"/>
            <a:chOff x="1515227" y="6180573"/>
            <a:chExt cx="810000" cy="194760"/>
          </a:xfrm>
        </p:grpSpPr>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718E32F0-C29F-E195-5104-D79A74FD2A0A}"/>
                    </a:ext>
                  </a:extLst>
                </p14:cNvPr>
                <p14:cNvContentPartPr/>
                <p14:nvPr/>
              </p14:nvContentPartPr>
              <p14:xfrm>
                <a:off x="1515227" y="6270573"/>
                <a:ext cx="732240" cy="79920"/>
              </p14:xfrm>
            </p:contentPart>
          </mc:Choice>
          <mc:Fallback xmlns="">
            <p:pic>
              <p:nvPicPr>
                <p:cNvPr id="4" name="Ink 3">
                  <a:extLst>
                    <a:ext uri="{FF2B5EF4-FFF2-40B4-BE49-F238E27FC236}">
                      <a16:creationId xmlns:a16="http://schemas.microsoft.com/office/drawing/2014/main" id="{718E32F0-C29F-E195-5104-D79A74FD2A0A}"/>
                    </a:ext>
                  </a:extLst>
                </p:cNvPr>
                <p:cNvPicPr/>
                <p:nvPr/>
              </p:nvPicPr>
              <p:blipFill>
                <a:blip r:embed="rId5"/>
                <a:stretch>
                  <a:fillRect/>
                </a:stretch>
              </p:blipFill>
              <p:spPr>
                <a:xfrm>
                  <a:off x="1509107" y="6264453"/>
                  <a:ext cx="7444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5DA559E7-33F1-8E83-74A0-C8CFF4976077}"/>
                    </a:ext>
                  </a:extLst>
                </p14:cNvPr>
                <p14:cNvContentPartPr/>
                <p14:nvPr/>
              </p14:nvContentPartPr>
              <p14:xfrm>
                <a:off x="2159627" y="6180573"/>
                <a:ext cx="165600" cy="194760"/>
              </p14:xfrm>
            </p:contentPart>
          </mc:Choice>
          <mc:Fallback xmlns="">
            <p:pic>
              <p:nvPicPr>
                <p:cNvPr id="6" name="Ink 5">
                  <a:extLst>
                    <a:ext uri="{FF2B5EF4-FFF2-40B4-BE49-F238E27FC236}">
                      <a16:creationId xmlns:a16="http://schemas.microsoft.com/office/drawing/2014/main" id="{5DA559E7-33F1-8E83-74A0-C8CFF4976077}"/>
                    </a:ext>
                  </a:extLst>
                </p:cNvPr>
                <p:cNvPicPr/>
                <p:nvPr/>
              </p:nvPicPr>
              <p:blipFill>
                <a:blip r:embed="rId7"/>
                <a:stretch>
                  <a:fillRect/>
                </a:stretch>
              </p:blipFill>
              <p:spPr>
                <a:xfrm>
                  <a:off x="2153507" y="6174453"/>
                  <a:ext cx="177840" cy="20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38CF26A8-EE7F-09C1-C0A1-60DEC9C53D42}"/>
                  </a:ext>
                </a:extLst>
              </p14:cNvPr>
              <p14:cNvContentPartPr/>
              <p14:nvPr/>
            </p14:nvContentPartPr>
            <p14:xfrm>
              <a:off x="2048747" y="6290733"/>
              <a:ext cx="360" cy="360"/>
            </p14:xfrm>
          </p:contentPart>
        </mc:Choice>
        <mc:Fallback xmlns="">
          <p:pic>
            <p:nvPicPr>
              <p:cNvPr id="8" name="Ink 7">
                <a:extLst>
                  <a:ext uri="{FF2B5EF4-FFF2-40B4-BE49-F238E27FC236}">
                    <a16:creationId xmlns:a16="http://schemas.microsoft.com/office/drawing/2014/main" id="{38CF26A8-EE7F-09C1-C0A1-60DEC9C53D42}"/>
                  </a:ext>
                </a:extLst>
              </p:cNvPr>
              <p:cNvPicPr/>
              <p:nvPr/>
            </p:nvPicPr>
            <p:blipFill>
              <a:blip r:embed="rId9"/>
              <a:stretch>
                <a:fillRect/>
              </a:stretch>
            </p:blipFill>
            <p:spPr>
              <a:xfrm>
                <a:off x="2042627" y="628425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0BE70AD7-9639-DA59-19FA-91BB6582C2E3}"/>
                  </a:ext>
                </a:extLst>
              </p14:cNvPr>
              <p14:cNvContentPartPr/>
              <p14:nvPr/>
            </p14:nvContentPartPr>
            <p14:xfrm>
              <a:off x="1506587" y="6290733"/>
              <a:ext cx="838800" cy="76320"/>
            </p14:xfrm>
          </p:contentPart>
        </mc:Choice>
        <mc:Fallback xmlns="">
          <p:pic>
            <p:nvPicPr>
              <p:cNvPr id="10" name="Ink 9">
                <a:extLst>
                  <a:ext uri="{FF2B5EF4-FFF2-40B4-BE49-F238E27FC236}">
                    <a16:creationId xmlns:a16="http://schemas.microsoft.com/office/drawing/2014/main" id="{0BE70AD7-9639-DA59-19FA-91BB6582C2E3}"/>
                  </a:ext>
                </a:extLst>
              </p:cNvPr>
              <p:cNvPicPr/>
              <p:nvPr/>
            </p:nvPicPr>
            <p:blipFill>
              <a:blip r:embed="rId11"/>
              <a:stretch>
                <a:fillRect/>
              </a:stretch>
            </p:blipFill>
            <p:spPr>
              <a:xfrm>
                <a:off x="1500467" y="6284253"/>
                <a:ext cx="8510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5C536341-7136-FABD-68B5-4DA38F3EAD42}"/>
                  </a:ext>
                </a:extLst>
              </p14:cNvPr>
              <p14:cNvContentPartPr/>
              <p14:nvPr/>
            </p14:nvContentPartPr>
            <p14:xfrm>
              <a:off x="2140907" y="6188853"/>
              <a:ext cx="188640" cy="238320"/>
            </p14:xfrm>
          </p:contentPart>
        </mc:Choice>
        <mc:Fallback xmlns="">
          <p:pic>
            <p:nvPicPr>
              <p:cNvPr id="11" name="Ink 10">
                <a:extLst>
                  <a:ext uri="{FF2B5EF4-FFF2-40B4-BE49-F238E27FC236}">
                    <a16:creationId xmlns:a16="http://schemas.microsoft.com/office/drawing/2014/main" id="{5C536341-7136-FABD-68B5-4DA38F3EAD42}"/>
                  </a:ext>
                </a:extLst>
              </p:cNvPr>
              <p:cNvPicPr/>
              <p:nvPr/>
            </p:nvPicPr>
            <p:blipFill>
              <a:blip r:embed="rId13"/>
              <a:stretch>
                <a:fillRect/>
              </a:stretch>
            </p:blipFill>
            <p:spPr>
              <a:xfrm>
                <a:off x="2134787" y="6182733"/>
                <a:ext cx="200880" cy="250560"/>
              </a:xfrm>
              <a:prstGeom prst="rect">
                <a:avLst/>
              </a:prstGeom>
            </p:spPr>
          </p:pic>
        </mc:Fallback>
      </mc:AlternateContent>
    </p:spTree>
    <p:extLst>
      <p:ext uri="{BB962C8B-B14F-4D97-AF65-F5344CB8AC3E}">
        <p14:creationId xmlns:p14="http://schemas.microsoft.com/office/powerpoint/2010/main" val="189814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webpage interface with a form for submitting a request for an AGU Conference in San Francisco on December 26th, including fields for request details and expected expenses.&#10;&#10;AI-generated content may be incorrect.">
            <a:extLst>
              <a:ext uri="{FF2B5EF4-FFF2-40B4-BE49-F238E27FC236}">
                <a16:creationId xmlns:a16="http://schemas.microsoft.com/office/drawing/2014/main" id="{6D106971-8F4D-5E17-013A-943DC077A083}"/>
              </a:ext>
            </a:extLst>
          </p:cNvPr>
          <p:cNvPicPr>
            <a:picLocks noChangeAspect="1"/>
          </p:cNvPicPr>
          <p:nvPr/>
        </p:nvPicPr>
        <p:blipFill>
          <a:blip r:embed="rId2"/>
          <a:stretch>
            <a:fillRect/>
          </a:stretch>
        </p:blipFill>
        <p:spPr>
          <a:xfrm>
            <a:off x="1153107" y="2162815"/>
            <a:ext cx="9548760" cy="4548564"/>
          </a:xfrm>
          <a:prstGeom prst="rect">
            <a:avLst/>
          </a:prstGeom>
        </p:spPr>
      </p:pic>
      <p:sp>
        <p:nvSpPr>
          <p:cNvPr id="2" name="TextBox 1">
            <a:extLst>
              <a:ext uri="{FF2B5EF4-FFF2-40B4-BE49-F238E27FC236}">
                <a16:creationId xmlns:a16="http://schemas.microsoft.com/office/drawing/2014/main" id="{27FD629A-9D9A-49AC-5807-8BD79EC54623}"/>
              </a:ext>
            </a:extLst>
          </p:cNvPr>
          <p:cNvSpPr txBox="1"/>
          <p:nvPr/>
        </p:nvSpPr>
        <p:spPr>
          <a:xfrm>
            <a:off x="423333" y="146621"/>
            <a:ext cx="10668001" cy="584775"/>
          </a:xfrm>
          <a:prstGeom prst="rect">
            <a:avLst/>
          </a:prstGeom>
          <a:noFill/>
        </p:spPr>
        <p:txBody>
          <a:bodyPr wrap="square" rtlCol="0">
            <a:spAutoFit/>
          </a:bodyPr>
          <a:lstStyle/>
          <a:p>
            <a:pPr algn="ctr"/>
            <a:r>
              <a:rPr lang="en-US" sz="3200" dirty="0"/>
              <a:t>ADD TRAVEL ALLOWANCE     (PER DIEM / MEALS)</a:t>
            </a:r>
          </a:p>
        </p:txBody>
      </p:sp>
      <p:sp>
        <p:nvSpPr>
          <p:cNvPr id="5" name="TextBox 4">
            <a:extLst>
              <a:ext uri="{FF2B5EF4-FFF2-40B4-BE49-F238E27FC236}">
                <a16:creationId xmlns:a16="http://schemas.microsoft.com/office/drawing/2014/main" id="{2CD02719-4C34-B3EF-D236-27C88868355B}"/>
              </a:ext>
            </a:extLst>
          </p:cNvPr>
          <p:cNvSpPr txBox="1"/>
          <p:nvPr/>
        </p:nvSpPr>
        <p:spPr>
          <a:xfrm>
            <a:off x="347472" y="891713"/>
            <a:ext cx="11521440" cy="1200329"/>
          </a:xfrm>
          <a:prstGeom prst="rect">
            <a:avLst/>
          </a:prstGeom>
          <a:noFill/>
        </p:spPr>
        <p:txBody>
          <a:bodyPr wrap="square">
            <a:spAutoFit/>
          </a:bodyPr>
          <a:lstStyle/>
          <a:p>
            <a:pPr marL="342900" lvl="0" indent="-342900" algn="l">
              <a:buFont typeface="+mj-lt"/>
              <a:buAutoNum type="arabicPeriod"/>
            </a:pPr>
            <a:r>
              <a:rPr lang="en-US" sz="1800" b="1" i="0" dirty="0">
                <a:solidFill>
                  <a:schemeClr val="tx1"/>
                </a:solidFill>
                <a:effectLst/>
                <a:latin typeface="+mn-lt"/>
              </a:rPr>
              <a:t>Meal Travel Allowance</a:t>
            </a:r>
            <a:r>
              <a:rPr lang="en-US" sz="1800" b="0" i="0" dirty="0">
                <a:solidFill>
                  <a:schemeClr val="tx1"/>
                </a:solidFill>
                <a:effectLst/>
                <a:latin typeface="+mn-lt"/>
              </a:rPr>
              <a:t>: A state‑designated per diem amount available to University of Arizona Travelers for meals and incidental expenses incurred during authorized business travel. These standardized rates streamline administrative processes by removing the requirement to submit individual meal receipts.</a:t>
            </a:r>
            <a:endParaRPr lang="en-US" sz="1200" b="0" i="0" dirty="0">
              <a:solidFill>
                <a:srgbClr val="212529"/>
              </a:solidFill>
              <a:effectLst/>
              <a:latin typeface="proxima-nova"/>
            </a:endParaRPr>
          </a:p>
        </p:txBody>
      </p:sp>
    </p:spTree>
    <p:extLst>
      <p:ext uri="{BB962C8B-B14F-4D97-AF65-F5344CB8AC3E}">
        <p14:creationId xmlns:p14="http://schemas.microsoft.com/office/powerpoint/2010/main" val="1490459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travel allowance form with fields for entering travel details such as itinerary name, start and end locations, and dates.&#10;&#10;AI-generated content may be incorrect.">
            <a:extLst>
              <a:ext uri="{FF2B5EF4-FFF2-40B4-BE49-F238E27FC236}">
                <a16:creationId xmlns:a16="http://schemas.microsoft.com/office/drawing/2014/main" id="{730DDB33-2B88-56D8-89CD-74C88335D6FC}"/>
              </a:ext>
            </a:extLst>
          </p:cNvPr>
          <p:cNvPicPr>
            <a:picLocks noChangeAspect="1"/>
          </p:cNvPicPr>
          <p:nvPr/>
        </p:nvPicPr>
        <p:blipFill>
          <a:blip r:embed="rId2"/>
          <a:stretch>
            <a:fillRect/>
          </a:stretch>
        </p:blipFill>
        <p:spPr>
          <a:xfrm>
            <a:off x="1118591" y="532522"/>
            <a:ext cx="9763773" cy="6054172"/>
          </a:xfrm>
          <a:prstGeom prst="rect">
            <a:avLst/>
          </a:prstGeom>
        </p:spPr>
      </p:pic>
    </p:spTree>
    <p:extLst>
      <p:ext uri="{BB962C8B-B14F-4D97-AF65-F5344CB8AC3E}">
        <p14:creationId xmlns:p14="http://schemas.microsoft.com/office/powerpoint/2010/main" val="197891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F721B-D345-995A-FCB9-D54BD1CBB02A}"/>
              </a:ext>
            </a:extLst>
          </p:cNvPr>
          <p:cNvSpPr txBox="1"/>
          <p:nvPr/>
        </p:nvSpPr>
        <p:spPr>
          <a:xfrm>
            <a:off x="1693068" y="262467"/>
            <a:ext cx="8585200" cy="523220"/>
          </a:xfrm>
          <a:prstGeom prst="rect">
            <a:avLst/>
          </a:prstGeom>
          <a:noFill/>
        </p:spPr>
        <p:txBody>
          <a:bodyPr wrap="square" rtlCol="0">
            <a:spAutoFit/>
          </a:bodyPr>
          <a:lstStyle/>
          <a:p>
            <a:r>
              <a:rPr lang="en-US" sz="2800" dirty="0"/>
              <a:t>EXCLUDE ANY PROVIDED MEALS OR LODGING</a:t>
            </a:r>
          </a:p>
        </p:txBody>
      </p:sp>
      <p:pic>
        <p:nvPicPr>
          <p:cNvPr id="4" name="Picture 3" descr="The image displays a travel allowance adjustment form for an employee, detailing daily expenses and meal allowances for a trip to San Francisco.&#10;&#10;AI-generated content may be incorrect.">
            <a:extLst>
              <a:ext uri="{FF2B5EF4-FFF2-40B4-BE49-F238E27FC236}">
                <a16:creationId xmlns:a16="http://schemas.microsoft.com/office/drawing/2014/main" id="{88D7C58F-35FB-1E33-D2FC-2336D2A8A782}"/>
              </a:ext>
            </a:extLst>
          </p:cNvPr>
          <p:cNvPicPr>
            <a:picLocks noChangeAspect="1"/>
          </p:cNvPicPr>
          <p:nvPr/>
        </p:nvPicPr>
        <p:blipFill>
          <a:blip r:embed="rId2"/>
          <a:stretch>
            <a:fillRect/>
          </a:stretch>
        </p:blipFill>
        <p:spPr>
          <a:xfrm>
            <a:off x="1480341" y="1187295"/>
            <a:ext cx="9349584" cy="5442877"/>
          </a:xfrm>
          <a:prstGeom prst="rect">
            <a:avLst/>
          </a:prstGeom>
        </p:spPr>
      </p:pic>
    </p:spTree>
    <p:extLst>
      <p:ext uri="{BB962C8B-B14F-4D97-AF65-F5344CB8AC3E}">
        <p14:creationId xmlns:p14="http://schemas.microsoft.com/office/powerpoint/2010/main" val="2052916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4E262B-222E-E1C9-5355-BCADF00C7EDA}"/>
              </a:ext>
            </a:extLst>
          </p:cNvPr>
          <p:cNvSpPr txBox="1"/>
          <p:nvPr/>
        </p:nvSpPr>
        <p:spPr>
          <a:xfrm>
            <a:off x="1058333" y="296333"/>
            <a:ext cx="9592733" cy="369332"/>
          </a:xfrm>
          <a:prstGeom prst="rect">
            <a:avLst/>
          </a:prstGeom>
          <a:noFill/>
        </p:spPr>
        <p:txBody>
          <a:bodyPr wrap="square" rtlCol="0">
            <a:spAutoFit/>
          </a:bodyPr>
          <a:lstStyle/>
          <a:p>
            <a:r>
              <a:rPr lang="en-US" dirty="0"/>
              <a:t>OPTION OF REQUESTING A CASH ADVANCE FOR TRAVEL ALLOWANCE (MEALS) ONLY</a:t>
            </a:r>
          </a:p>
        </p:txBody>
      </p:sp>
      <p:pic>
        <p:nvPicPr>
          <p:cNvPr id="5" name="Picture 4" descr="The image shows a user interface displaying a request for an AGU Conference in 2026, with details such as request ID, date, location, and amount.&#10;&#10;AI-generated content may be incorrect.">
            <a:extLst>
              <a:ext uri="{FF2B5EF4-FFF2-40B4-BE49-F238E27FC236}">
                <a16:creationId xmlns:a16="http://schemas.microsoft.com/office/drawing/2014/main" id="{1FDA1E75-6D98-44D5-0C57-8AFC4E589C6A}"/>
              </a:ext>
            </a:extLst>
          </p:cNvPr>
          <p:cNvPicPr>
            <a:picLocks noChangeAspect="1"/>
          </p:cNvPicPr>
          <p:nvPr/>
        </p:nvPicPr>
        <p:blipFill>
          <a:blip r:embed="rId2"/>
          <a:stretch>
            <a:fillRect/>
          </a:stretch>
        </p:blipFill>
        <p:spPr>
          <a:xfrm>
            <a:off x="1058333" y="948701"/>
            <a:ext cx="9930650" cy="2561477"/>
          </a:xfrm>
          <a:prstGeom prst="rect">
            <a:avLst/>
          </a:prstGeom>
        </p:spPr>
      </p:pic>
      <p:pic>
        <p:nvPicPr>
          <p:cNvPr id="7" name="Picture 6" descr="The image shows a digital form for submitting a cash advance request for travel expenses at the AGU Conference 2026, with fields for the amount, currency, dates, and comments.&#10;&#10;AI-generated content may be incorrect.">
            <a:extLst>
              <a:ext uri="{FF2B5EF4-FFF2-40B4-BE49-F238E27FC236}">
                <a16:creationId xmlns:a16="http://schemas.microsoft.com/office/drawing/2014/main" id="{BDCA604A-259B-1D21-EF9A-6D2CF3570CFF}"/>
              </a:ext>
            </a:extLst>
          </p:cNvPr>
          <p:cNvPicPr>
            <a:picLocks noChangeAspect="1"/>
          </p:cNvPicPr>
          <p:nvPr/>
        </p:nvPicPr>
        <p:blipFill>
          <a:blip r:embed="rId3"/>
          <a:stretch>
            <a:fillRect/>
          </a:stretch>
        </p:blipFill>
        <p:spPr>
          <a:xfrm>
            <a:off x="1058333" y="3614953"/>
            <a:ext cx="9930650" cy="3180040"/>
          </a:xfrm>
          <a:prstGeom prst="rect">
            <a:avLst/>
          </a:prstGeom>
        </p:spPr>
      </p:pic>
    </p:spTree>
    <p:extLst>
      <p:ext uri="{BB962C8B-B14F-4D97-AF65-F5344CB8AC3E}">
        <p14:creationId xmlns:p14="http://schemas.microsoft.com/office/powerpoint/2010/main" val="211441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2E3D1C-8D08-0065-B154-AE36758F8ED8}"/>
              </a:ext>
            </a:extLst>
          </p:cNvPr>
          <p:cNvSpPr txBox="1"/>
          <p:nvPr/>
        </p:nvSpPr>
        <p:spPr>
          <a:xfrm>
            <a:off x="1134533" y="414867"/>
            <a:ext cx="9093200" cy="830997"/>
          </a:xfrm>
          <a:prstGeom prst="rect">
            <a:avLst/>
          </a:prstGeom>
          <a:noFill/>
        </p:spPr>
        <p:txBody>
          <a:bodyPr wrap="square" rtlCol="0">
            <a:spAutoFit/>
          </a:bodyPr>
          <a:lstStyle/>
          <a:p>
            <a:r>
              <a:rPr lang="en-US" sz="4800" dirty="0"/>
              <a:t>ADD ALL ESTIMATED EXPENSES</a:t>
            </a:r>
          </a:p>
        </p:txBody>
      </p:sp>
      <p:pic>
        <p:nvPicPr>
          <p:cNvPr id="4" name="Picture 3" descr="The image displays an online form for requesting and managing a conference fee, with a highlighted field indicating a yellow button for approval.&#10;&#10;AI-generated content may be incorrect.">
            <a:extLst>
              <a:ext uri="{FF2B5EF4-FFF2-40B4-BE49-F238E27FC236}">
                <a16:creationId xmlns:a16="http://schemas.microsoft.com/office/drawing/2014/main" id="{E0CA80F4-9A2C-73BB-0E22-092C350E39B6}"/>
              </a:ext>
            </a:extLst>
          </p:cNvPr>
          <p:cNvPicPr>
            <a:picLocks noChangeAspect="1"/>
          </p:cNvPicPr>
          <p:nvPr/>
        </p:nvPicPr>
        <p:blipFill>
          <a:blip r:embed="rId2"/>
          <a:stretch>
            <a:fillRect/>
          </a:stretch>
        </p:blipFill>
        <p:spPr>
          <a:xfrm>
            <a:off x="256360" y="1666612"/>
            <a:ext cx="11679280" cy="3772426"/>
          </a:xfrm>
          <a:prstGeom prst="rect">
            <a:avLst/>
          </a:prstGeom>
        </p:spPr>
      </p:pic>
    </p:spTree>
    <p:extLst>
      <p:ext uri="{BB962C8B-B14F-4D97-AF65-F5344CB8AC3E}">
        <p14:creationId xmlns:p14="http://schemas.microsoft.com/office/powerpoint/2010/main" val="408571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digital interface for managing travel and expense categories, such as conference registration, air tickets, car rentals, and personal mileage.&#10;&#10;AI-generated content may be incorrect.">
            <a:extLst>
              <a:ext uri="{FF2B5EF4-FFF2-40B4-BE49-F238E27FC236}">
                <a16:creationId xmlns:a16="http://schemas.microsoft.com/office/drawing/2014/main" id="{A04B6890-B5AB-FFAE-7D4B-52CD95979EE0}"/>
              </a:ext>
            </a:extLst>
          </p:cNvPr>
          <p:cNvPicPr>
            <a:picLocks noChangeAspect="1"/>
          </p:cNvPicPr>
          <p:nvPr/>
        </p:nvPicPr>
        <p:blipFill>
          <a:blip r:embed="rId2"/>
          <a:stretch>
            <a:fillRect/>
          </a:stretch>
        </p:blipFill>
        <p:spPr>
          <a:xfrm>
            <a:off x="2868650" y="373115"/>
            <a:ext cx="6454699" cy="6111770"/>
          </a:xfrm>
          <a:prstGeom prst="rect">
            <a:avLst/>
          </a:prstGeom>
        </p:spPr>
      </p:pic>
    </p:spTree>
    <p:extLst>
      <p:ext uri="{BB962C8B-B14F-4D97-AF65-F5344CB8AC3E}">
        <p14:creationId xmlns:p14="http://schemas.microsoft.com/office/powerpoint/2010/main" val="3280707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is a form for booking an air ticket, with fields for inputting details like departure and return dates, times, and estimated cost.&#10;&#10;AI-generated content may be incorrect.">
            <a:extLst>
              <a:ext uri="{FF2B5EF4-FFF2-40B4-BE49-F238E27FC236}">
                <a16:creationId xmlns:a16="http://schemas.microsoft.com/office/drawing/2014/main" id="{F58CB123-E82B-614E-8171-39C0E38FA96A}"/>
              </a:ext>
            </a:extLst>
          </p:cNvPr>
          <p:cNvPicPr>
            <a:picLocks noChangeAspect="1"/>
          </p:cNvPicPr>
          <p:nvPr/>
        </p:nvPicPr>
        <p:blipFill>
          <a:blip r:embed="rId2"/>
          <a:stretch>
            <a:fillRect/>
          </a:stretch>
        </p:blipFill>
        <p:spPr>
          <a:xfrm>
            <a:off x="1192404" y="700518"/>
            <a:ext cx="9807191" cy="5456963"/>
          </a:xfrm>
          <a:prstGeom prst="rect">
            <a:avLst/>
          </a:prstGeom>
        </p:spPr>
      </p:pic>
    </p:spTree>
    <p:extLst>
      <p:ext uri="{BB962C8B-B14F-4D97-AF65-F5344CB8AC3E}">
        <p14:creationId xmlns:p14="http://schemas.microsoft.com/office/powerpoint/2010/main" val="2280983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hotel reservation form with fields for check-in and check-out dates, lodging details, and a total estimated cost for a room.&#10;&#10;AI-generated content may be incorrect.">
            <a:extLst>
              <a:ext uri="{FF2B5EF4-FFF2-40B4-BE49-F238E27FC236}">
                <a16:creationId xmlns:a16="http://schemas.microsoft.com/office/drawing/2014/main" id="{40A7BFBC-88CF-A5B7-B37B-F84AEEE20722}"/>
              </a:ext>
            </a:extLst>
          </p:cNvPr>
          <p:cNvPicPr>
            <a:picLocks noChangeAspect="1"/>
          </p:cNvPicPr>
          <p:nvPr/>
        </p:nvPicPr>
        <p:blipFill>
          <a:blip r:embed="rId2"/>
          <a:stretch>
            <a:fillRect/>
          </a:stretch>
        </p:blipFill>
        <p:spPr>
          <a:xfrm>
            <a:off x="974690" y="939821"/>
            <a:ext cx="9967965" cy="4978357"/>
          </a:xfrm>
          <a:prstGeom prst="rect">
            <a:avLst/>
          </a:prstGeom>
        </p:spPr>
      </p:pic>
    </p:spTree>
    <p:extLst>
      <p:ext uri="{BB962C8B-B14F-4D97-AF65-F5344CB8AC3E}">
        <p14:creationId xmlns:p14="http://schemas.microsoft.com/office/powerpoint/2010/main" val="1014118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travel expense form on a webpage for a conference, detailing a ground transportation charge.&#10;&#10;AI-generated content may be incorrect.">
            <a:extLst>
              <a:ext uri="{FF2B5EF4-FFF2-40B4-BE49-F238E27FC236}">
                <a16:creationId xmlns:a16="http://schemas.microsoft.com/office/drawing/2014/main" id="{90F8E0DF-7EEB-A3AE-C5AB-C31CD8339BF1}"/>
              </a:ext>
            </a:extLst>
          </p:cNvPr>
          <p:cNvPicPr>
            <a:picLocks noChangeAspect="1"/>
          </p:cNvPicPr>
          <p:nvPr/>
        </p:nvPicPr>
        <p:blipFill>
          <a:blip r:embed="rId2"/>
          <a:stretch>
            <a:fillRect/>
          </a:stretch>
        </p:blipFill>
        <p:spPr>
          <a:xfrm>
            <a:off x="823965" y="1424788"/>
            <a:ext cx="10801978" cy="3654760"/>
          </a:xfrm>
          <a:prstGeom prst="rect">
            <a:avLst/>
          </a:prstGeom>
        </p:spPr>
      </p:pic>
    </p:spTree>
    <p:extLst>
      <p:ext uri="{BB962C8B-B14F-4D97-AF65-F5344CB8AC3E}">
        <p14:creationId xmlns:p14="http://schemas.microsoft.com/office/powerpoint/2010/main" val="1929209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E9624D-021D-60B3-EA76-0C8010870244}"/>
              </a:ext>
            </a:extLst>
          </p:cNvPr>
          <p:cNvSpPr txBox="1"/>
          <p:nvPr/>
        </p:nvSpPr>
        <p:spPr>
          <a:xfrm>
            <a:off x="1430867" y="262467"/>
            <a:ext cx="8542866" cy="369332"/>
          </a:xfrm>
          <a:prstGeom prst="rect">
            <a:avLst/>
          </a:prstGeom>
          <a:noFill/>
        </p:spPr>
        <p:txBody>
          <a:bodyPr wrap="square" rtlCol="0">
            <a:spAutoFit/>
          </a:bodyPr>
          <a:lstStyle/>
          <a:p>
            <a:r>
              <a:rPr lang="en-US" dirty="0"/>
              <a:t>ADD CONFERENCE / MEETING AGENDA OR INVITE LETTER IN ATTACHMENTS</a:t>
            </a:r>
          </a:p>
        </p:txBody>
      </p:sp>
      <p:pic>
        <p:nvPicPr>
          <p:cNvPr id="5" name="Picture 4" descr="The image shows a document detailing a conference expense request for the AGU Conference 2026, listing travel and accommodation costs, including a $3,125.50 total.&#10;&#10;AI-generated content may be incorrect.">
            <a:extLst>
              <a:ext uri="{FF2B5EF4-FFF2-40B4-BE49-F238E27FC236}">
                <a16:creationId xmlns:a16="http://schemas.microsoft.com/office/drawing/2014/main" id="{AF2D7276-CE08-2225-ECF1-8037FD464E33}"/>
              </a:ext>
            </a:extLst>
          </p:cNvPr>
          <p:cNvPicPr>
            <a:picLocks noChangeAspect="1"/>
          </p:cNvPicPr>
          <p:nvPr/>
        </p:nvPicPr>
        <p:blipFill>
          <a:blip r:embed="rId2"/>
          <a:stretch>
            <a:fillRect/>
          </a:stretch>
        </p:blipFill>
        <p:spPr>
          <a:xfrm>
            <a:off x="402019" y="872240"/>
            <a:ext cx="11387961" cy="5386074"/>
          </a:xfrm>
          <a:prstGeom prst="rect">
            <a:avLst/>
          </a:prstGeom>
        </p:spPr>
      </p:pic>
      <p:pic>
        <p:nvPicPr>
          <p:cNvPr id="6" name="Picture 5" descr="Reminder&#10;&#10;AI-generated content may be incorrect.">
            <a:extLst>
              <a:ext uri="{FF2B5EF4-FFF2-40B4-BE49-F238E27FC236}">
                <a16:creationId xmlns:a16="http://schemas.microsoft.com/office/drawing/2014/main" id="{DF8613B1-3896-2506-CD98-629422A3C39D}"/>
              </a:ext>
            </a:extLst>
          </p:cNvPr>
          <p:cNvPicPr>
            <a:picLocks noChangeAspect="1"/>
          </p:cNvPicPr>
          <p:nvPr/>
        </p:nvPicPr>
        <p:blipFill>
          <a:blip r:embed="rId3"/>
          <a:stretch>
            <a:fillRect/>
          </a:stretch>
        </p:blipFill>
        <p:spPr>
          <a:xfrm>
            <a:off x="4935458" y="723900"/>
            <a:ext cx="2321081" cy="2553017"/>
          </a:xfrm>
          <a:prstGeom prst="rect">
            <a:avLst/>
          </a:prstGeom>
        </p:spPr>
      </p:pic>
    </p:spTree>
    <p:extLst>
      <p:ext uri="{BB962C8B-B14F-4D97-AF65-F5344CB8AC3E}">
        <p14:creationId xmlns:p14="http://schemas.microsoft.com/office/powerpoint/2010/main" val="40761919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calendar schedule for a scientific conference, with various sessions and events listed, including meetings, workshops, and oral sessions.&#10;&#10;AI-generated content may be incorrect.">
            <a:extLst>
              <a:ext uri="{FF2B5EF4-FFF2-40B4-BE49-F238E27FC236}">
                <a16:creationId xmlns:a16="http://schemas.microsoft.com/office/drawing/2014/main" id="{FB6A9D75-FEFC-F752-4E74-EEDC02BF3635}"/>
              </a:ext>
            </a:extLst>
          </p:cNvPr>
          <p:cNvPicPr>
            <a:picLocks noChangeAspect="1"/>
          </p:cNvPicPr>
          <p:nvPr/>
        </p:nvPicPr>
        <p:blipFill>
          <a:blip r:embed="rId2"/>
          <a:stretch>
            <a:fillRect/>
          </a:stretch>
        </p:blipFill>
        <p:spPr>
          <a:xfrm>
            <a:off x="1500897" y="633412"/>
            <a:ext cx="8517620" cy="5591175"/>
          </a:xfrm>
          <a:prstGeom prst="rect">
            <a:avLst/>
          </a:prstGeom>
        </p:spPr>
      </p:pic>
    </p:spTree>
    <p:extLst>
      <p:ext uri="{BB962C8B-B14F-4D97-AF65-F5344CB8AC3E}">
        <p14:creationId xmlns:p14="http://schemas.microsoft.com/office/powerpoint/2010/main" val="1357834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4" name="Picture 33">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5" name="Oval 34">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6" name="Picture 35">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7" name="Picture 36">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8" name="Rectangle 37">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3179459A-7326-C772-2691-ECE2D56CF1D1}"/>
              </a:ext>
            </a:extLst>
          </p:cNvPr>
          <p:cNvSpPr txBox="1"/>
          <p:nvPr/>
        </p:nvSpPr>
        <p:spPr>
          <a:xfrm>
            <a:off x="219075" y="457200"/>
            <a:ext cx="11972925" cy="1461939"/>
          </a:xfrm>
          <a:prstGeom prst="rect">
            <a:avLst/>
          </a:prstGeom>
          <a:noFill/>
        </p:spPr>
        <p:txBody>
          <a:bodyPr wrap="square" rtlCol="0">
            <a:spAutoFit/>
          </a:bodyPr>
          <a:lstStyle/>
          <a:p>
            <a:pPr algn="ctr">
              <a:spcAft>
                <a:spcPts val="600"/>
              </a:spcAft>
            </a:pPr>
            <a:r>
              <a:rPr lang="en-US" sz="2800" b="1" dirty="0">
                <a:hlinkClick r:id="rId7"/>
              </a:rPr>
              <a:t>STATE OF ARIZONA ACCOUNTING MANUAL </a:t>
            </a:r>
            <a:endParaRPr lang="en-US" sz="2800" b="1" dirty="0"/>
          </a:p>
          <a:p>
            <a:pPr algn="ctr">
              <a:spcAft>
                <a:spcPts val="600"/>
              </a:spcAft>
            </a:pPr>
            <a:br>
              <a:rPr lang="en-US" sz="2800" dirty="0"/>
            </a:br>
            <a:r>
              <a:rPr lang="en-US" sz="2800" dirty="0"/>
              <a:t>MAXIMUM REIMBURSABLE RATES FOR LODGING &amp; M&amp;I WITHIN USA</a:t>
            </a:r>
          </a:p>
        </p:txBody>
      </p:sp>
      <p:graphicFrame>
        <p:nvGraphicFramePr>
          <p:cNvPr id="39" name="TextBox 2">
            <a:extLst>
              <a:ext uri="{FF2B5EF4-FFF2-40B4-BE49-F238E27FC236}">
                <a16:creationId xmlns:a16="http://schemas.microsoft.com/office/drawing/2014/main" id="{7B4788DA-6A67-CD60-A5B5-2C64FB078F94}"/>
              </a:ext>
            </a:extLst>
          </p:cNvPr>
          <p:cNvGraphicFramePr/>
          <p:nvPr>
            <p:extLst>
              <p:ext uri="{D42A27DB-BD31-4B8C-83A1-F6EECF244321}">
                <p14:modId xmlns:p14="http://schemas.microsoft.com/office/powerpoint/2010/main" val="834303895"/>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69157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CDA48B-2350-CDFC-B82E-94DC5F47872D}"/>
              </a:ext>
            </a:extLst>
          </p:cNvPr>
          <p:cNvSpPr txBox="1"/>
          <p:nvPr/>
        </p:nvSpPr>
        <p:spPr>
          <a:xfrm>
            <a:off x="353737" y="1785451"/>
            <a:ext cx="11677396" cy="4739759"/>
          </a:xfrm>
          <a:prstGeom prst="rect">
            <a:avLst/>
          </a:prstGeom>
          <a:noFill/>
        </p:spPr>
        <p:txBody>
          <a:bodyPr wrap="square" rtlCol="0">
            <a:spAutoFit/>
          </a:bodyPr>
          <a:lstStyle/>
          <a:p>
            <a:r>
              <a:rPr lang="en-US" sz="2800" dirty="0"/>
              <a:t>Paid students who are required to travel for UA business can only:</a:t>
            </a:r>
          </a:p>
          <a:p>
            <a:endParaRPr lang="en-US" sz="2800" dirty="0"/>
          </a:p>
          <a:p>
            <a:pPr marL="285750" indent="-285750">
              <a:buFont typeface="Arial" panose="020B0604020202020204" pitchFamily="34" charset="0"/>
              <a:buChar char="•"/>
            </a:pPr>
            <a:r>
              <a:rPr lang="en-US" sz="2800" dirty="0"/>
              <a:t>Use Anthony Travel booking tool in Concur for airfares </a:t>
            </a:r>
          </a:p>
          <a:p>
            <a:pPr marL="285750" indent="-285750">
              <a:buFont typeface="Arial" panose="020B0604020202020204" pitchFamily="34" charset="0"/>
              <a:buChar char="•"/>
            </a:pPr>
            <a:r>
              <a:rPr lang="en-US" sz="2800" dirty="0"/>
              <a:t>Request accommodation be prepaid using UA virtual card</a:t>
            </a:r>
          </a:p>
          <a:p>
            <a:pPr marL="285750" indent="-285750">
              <a:buFont typeface="Arial" panose="020B0604020202020204" pitchFamily="34" charset="0"/>
              <a:buChar char="•"/>
            </a:pPr>
            <a:r>
              <a:rPr lang="en-US" sz="2800" dirty="0"/>
              <a:t>Request a Cash Advance for M&amp;I costs</a:t>
            </a:r>
          </a:p>
          <a:p>
            <a:pPr marL="285750" indent="-285750">
              <a:buFont typeface="Arial" panose="020B0604020202020204" pitchFamily="34" charset="0"/>
              <a:buChar char="•"/>
            </a:pPr>
            <a:r>
              <a:rPr lang="en-US" sz="2800" dirty="0"/>
              <a:t>OR pay all costs on personal card for reimbursement POST travel</a:t>
            </a:r>
          </a:p>
          <a:p>
            <a:pPr marL="285750" indent="-285750">
              <a:buFont typeface="Arial" panose="020B0604020202020204" pitchFamily="34" charset="0"/>
              <a:buChar char="•"/>
            </a:pPr>
            <a:r>
              <a:rPr lang="en-US" sz="2800" dirty="0"/>
              <a:t>PI’s </a:t>
            </a:r>
            <a:r>
              <a:rPr lang="en-US" sz="2800" b="1" i="1" dirty="0"/>
              <a:t>CANNOT</a:t>
            </a:r>
            <a:r>
              <a:rPr lang="en-US" sz="2800" dirty="0"/>
              <a:t> pay for any travel expenses for their students on University Cards (unless a Group Travel Arrangement on </a:t>
            </a:r>
            <a:r>
              <a:rPr lang="en-US" sz="2800" dirty="0" err="1"/>
              <a:t>OneCard</a:t>
            </a:r>
            <a:r>
              <a:rPr lang="en-US" sz="2800" dirty="0"/>
              <a:t>)</a:t>
            </a:r>
          </a:p>
          <a:p>
            <a:endParaRPr lang="en-US" sz="3200" dirty="0"/>
          </a:p>
          <a:p>
            <a:endParaRPr lang="en-US" dirty="0"/>
          </a:p>
        </p:txBody>
      </p:sp>
      <p:sp>
        <p:nvSpPr>
          <p:cNvPr id="4" name="TextBox 3">
            <a:extLst>
              <a:ext uri="{FF2B5EF4-FFF2-40B4-BE49-F238E27FC236}">
                <a16:creationId xmlns:a16="http://schemas.microsoft.com/office/drawing/2014/main" id="{FB6B1E0F-C939-4383-C97C-A6203DC145A3}"/>
              </a:ext>
            </a:extLst>
          </p:cNvPr>
          <p:cNvSpPr txBox="1"/>
          <p:nvPr/>
        </p:nvSpPr>
        <p:spPr>
          <a:xfrm>
            <a:off x="2196846" y="240632"/>
            <a:ext cx="8346186" cy="1323439"/>
          </a:xfrm>
          <a:prstGeom prst="rect">
            <a:avLst/>
          </a:prstGeom>
          <a:noFill/>
        </p:spPr>
        <p:txBody>
          <a:bodyPr wrap="square">
            <a:spAutoFit/>
          </a:bodyPr>
          <a:lstStyle/>
          <a:p>
            <a:pPr algn="ctr"/>
            <a:r>
              <a:rPr lang="en-US" sz="8000" dirty="0"/>
              <a:t>STUDENT TRAVEL </a:t>
            </a:r>
          </a:p>
        </p:txBody>
      </p:sp>
    </p:spTree>
    <p:extLst>
      <p:ext uri="{BB962C8B-B14F-4D97-AF65-F5344CB8AC3E}">
        <p14:creationId xmlns:p14="http://schemas.microsoft.com/office/powerpoint/2010/main" val="13007000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9A2AEA-679B-F57B-16B4-4F7B7C5DDE43}"/>
              </a:ext>
            </a:extLst>
          </p:cNvPr>
          <p:cNvSpPr txBox="1"/>
          <p:nvPr/>
        </p:nvSpPr>
        <p:spPr>
          <a:xfrm>
            <a:off x="521208" y="1442767"/>
            <a:ext cx="10780775" cy="4708981"/>
          </a:xfrm>
          <a:prstGeom prst="rect">
            <a:avLst/>
          </a:prstGeom>
          <a:noFill/>
        </p:spPr>
        <p:txBody>
          <a:bodyPr wrap="square" rtlCol="0">
            <a:spAutoFit/>
          </a:bodyPr>
          <a:lstStyle/>
          <a:p>
            <a:pPr marL="285750" indent="-285750">
              <a:buFont typeface="Arial" panose="020B0604020202020204" pitchFamily="34" charset="0"/>
              <a:buChar char="•"/>
            </a:pPr>
            <a:r>
              <a:rPr lang="en-US" sz="2000" dirty="0"/>
              <a:t>If you would prefer to not be out of pocket for lodging expenses and you have no personal travel for your business trip, we can provide a virtual card for your accommodation providing it is designated or does not accept max nightly rates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You will need to request a Quote Folio from hotel and email it to the Business Office with your approved Travel Request information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Virtual card can be requested to use for lodging nightly room rate &amp; taxes only</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card information is provided to the hotel as form of payment, note you will be required to provide personal card for incidentals (if deposit is added to virtual card, it will decline)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card stays open for up to 60 days post trip so if money can be returned in the event of cancellation or changes </a:t>
            </a:r>
          </a:p>
        </p:txBody>
      </p:sp>
      <p:sp>
        <p:nvSpPr>
          <p:cNvPr id="3" name="TextBox 2">
            <a:extLst>
              <a:ext uri="{FF2B5EF4-FFF2-40B4-BE49-F238E27FC236}">
                <a16:creationId xmlns:a16="http://schemas.microsoft.com/office/drawing/2014/main" id="{3FA84372-CACA-881A-C4EF-799206DBFE45}"/>
              </a:ext>
            </a:extLst>
          </p:cNvPr>
          <p:cNvSpPr txBox="1"/>
          <p:nvPr/>
        </p:nvSpPr>
        <p:spPr>
          <a:xfrm>
            <a:off x="990602" y="347133"/>
            <a:ext cx="11853332" cy="1292662"/>
          </a:xfrm>
          <a:prstGeom prst="rect">
            <a:avLst/>
          </a:prstGeom>
          <a:noFill/>
        </p:spPr>
        <p:txBody>
          <a:bodyPr wrap="square" rtlCol="0">
            <a:spAutoFit/>
          </a:bodyPr>
          <a:lstStyle/>
          <a:p>
            <a:r>
              <a:rPr lang="en-US" sz="6000" dirty="0"/>
              <a:t>LODGING VIRTUAL CARD</a:t>
            </a:r>
          </a:p>
          <a:p>
            <a:endParaRPr lang="en-US" dirty="0"/>
          </a:p>
        </p:txBody>
      </p:sp>
    </p:spTree>
    <p:extLst>
      <p:ext uri="{BB962C8B-B14F-4D97-AF65-F5344CB8AC3E}">
        <p14:creationId xmlns:p14="http://schemas.microsoft.com/office/powerpoint/2010/main" val="2765942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BBA9CB-A286-9B46-C78E-2CFB2B886A9F}"/>
              </a:ext>
            </a:extLst>
          </p:cNvPr>
          <p:cNvSpPr txBox="1"/>
          <p:nvPr/>
        </p:nvSpPr>
        <p:spPr>
          <a:xfrm>
            <a:off x="347472" y="66896"/>
            <a:ext cx="10497312" cy="1323439"/>
          </a:xfrm>
          <a:prstGeom prst="rect">
            <a:avLst/>
          </a:prstGeom>
          <a:noFill/>
        </p:spPr>
        <p:txBody>
          <a:bodyPr wrap="square">
            <a:spAutoFit/>
          </a:bodyPr>
          <a:lstStyle/>
          <a:p>
            <a:pPr algn="ctr"/>
            <a:r>
              <a:rPr lang="en-US" sz="8000" dirty="0"/>
              <a:t>PERSONAL TRAVEL </a:t>
            </a:r>
          </a:p>
        </p:txBody>
      </p:sp>
      <p:sp>
        <p:nvSpPr>
          <p:cNvPr id="4" name="TextBox 3">
            <a:extLst>
              <a:ext uri="{FF2B5EF4-FFF2-40B4-BE49-F238E27FC236}">
                <a16:creationId xmlns:a16="http://schemas.microsoft.com/office/drawing/2014/main" id="{E5E08B1C-8F2A-117D-6947-C75C8F626FF3}"/>
              </a:ext>
            </a:extLst>
          </p:cNvPr>
          <p:cNvSpPr txBox="1"/>
          <p:nvPr/>
        </p:nvSpPr>
        <p:spPr>
          <a:xfrm>
            <a:off x="438912" y="1390335"/>
            <a:ext cx="11301984" cy="6494085"/>
          </a:xfrm>
          <a:prstGeom prst="rect">
            <a:avLst/>
          </a:prstGeom>
          <a:noFill/>
        </p:spPr>
        <p:txBody>
          <a:bodyPr wrap="square" rtlCol="0">
            <a:spAutoFit/>
          </a:bodyPr>
          <a:lstStyle/>
          <a:p>
            <a:r>
              <a:rPr lang="en-US" sz="3200" dirty="0"/>
              <a:t>If you wish to include Personal Travel as part of your UA Business Travel, you –</a:t>
            </a:r>
          </a:p>
          <a:p>
            <a:endParaRPr lang="en-US" sz="3200" dirty="0"/>
          </a:p>
          <a:p>
            <a:pPr marL="457200" indent="-457200">
              <a:buFont typeface="Arial" panose="020B0604020202020204" pitchFamily="34" charset="0"/>
              <a:buChar char="•"/>
            </a:pPr>
            <a:r>
              <a:rPr lang="en-US" sz="3200" b="1" i="1" dirty="0"/>
              <a:t>CANNOT</a:t>
            </a:r>
            <a:r>
              <a:rPr lang="en-US" sz="3200" dirty="0"/>
              <a:t> use University Funds for any travel expenses</a:t>
            </a:r>
          </a:p>
          <a:p>
            <a:pPr marL="457200" indent="-457200">
              <a:buFont typeface="Arial" panose="020B0604020202020204" pitchFamily="34" charset="0"/>
              <a:buChar char="•"/>
            </a:pPr>
            <a:r>
              <a:rPr lang="en-US" sz="3200" dirty="0"/>
              <a:t>At time of booking airfare, you need at least two flight comparisons for return airfares for only business appropriate date portion of the airfare </a:t>
            </a:r>
          </a:p>
          <a:p>
            <a:pPr marL="457200" indent="-457200">
              <a:buFont typeface="Arial" panose="020B0604020202020204" pitchFamily="34" charset="0"/>
              <a:buChar char="•"/>
            </a:pPr>
            <a:r>
              <a:rPr lang="en-US" sz="3200" dirty="0"/>
              <a:t>Airfare comparisons should be direct with airlines not 3</a:t>
            </a:r>
            <a:r>
              <a:rPr lang="en-US" sz="3200" baseline="30000" dirty="0"/>
              <a:t>rd</a:t>
            </a:r>
            <a:r>
              <a:rPr lang="en-US" sz="3200" dirty="0"/>
              <a:t> party sellers like Expedia or Booking.com and for similar departure and return times</a:t>
            </a:r>
          </a:p>
          <a:p>
            <a:pPr marL="457200" indent="-457200">
              <a:buFont typeface="Arial" panose="020B0604020202020204" pitchFamily="34" charset="0"/>
              <a:buChar char="•"/>
            </a:pPr>
            <a:endParaRPr lang="en-US" sz="3200" dirty="0"/>
          </a:p>
          <a:p>
            <a:br>
              <a:rPr lang="en-US" sz="3200" dirty="0"/>
            </a:br>
            <a:endParaRPr lang="en-US" sz="3200" dirty="0"/>
          </a:p>
        </p:txBody>
      </p:sp>
    </p:spTree>
    <p:extLst>
      <p:ext uri="{BB962C8B-B14F-4D97-AF65-F5344CB8AC3E}">
        <p14:creationId xmlns:p14="http://schemas.microsoft.com/office/powerpoint/2010/main" val="20819723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E12A4F-86D7-0231-5996-760DACEC740E}"/>
              </a:ext>
            </a:extLst>
          </p:cNvPr>
          <p:cNvSpPr txBox="1"/>
          <p:nvPr/>
        </p:nvSpPr>
        <p:spPr>
          <a:xfrm>
            <a:off x="118534" y="150972"/>
            <a:ext cx="11954932" cy="6763390"/>
          </a:xfrm>
          <a:prstGeom prst="rect">
            <a:avLst/>
          </a:prstGeom>
          <a:noFill/>
        </p:spPr>
        <p:txBody>
          <a:bodyPr wrap="square">
            <a:spAutoFit/>
          </a:bodyPr>
          <a:lstStyle/>
          <a:p>
            <a:pPr indent="0" algn="ctr">
              <a:spcBef>
                <a:spcPts val="900"/>
              </a:spcBef>
              <a:spcAft>
                <a:spcPts val="900"/>
              </a:spcAft>
              <a:buNone/>
            </a:pPr>
            <a:r>
              <a:rPr lang="en-US" sz="6000" b="0" i="0" dirty="0">
                <a:effectLst/>
                <a:latin typeface="MiloWeb"/>
              </a:rPr>
              <a:t>Commercial Airlines Policy</a:t>
            </a:r>
          </a:p>
          <a:p>
            <a:pPr marL="342900" lvl="0" indent="-342900" algn="l">
              <a:spcAft>
                <a:spcPts val="900"/>
              </a:spcAft>
              <a:buFont typeface="+mj-lt"/>
              <a:buAutoNum type="arabicPeriod" startAt="13"/>
            </a:pPr>
            <a:r>
              <a:rPr lang="en-US" sz="1200" b="0" i="0" dirty="0">
                <a:effectLst/>
                <a:latin typeface="MiloWeb"/>
              </a:rPr>
              <a:t>Airline travel is limited to the cost of the most direct and economical route, ensuring minimal expense to the University.</a:t>
            </a:r>
          </a:p>
          <a:p>
            <a:pPr marL="342900" lvl="0" indent="-342900" algn="l">
              <a:spcAft>
                <a:spcPts val="900"/>
              </a:spcAft>
              <a:buFont typeface="+mj-lt"/>
              <a:buAutoNum type="arabicPeriod" startAt="13"/>
            </a:pPr>
            <a:r>
              <a:rPr lang="en-US" sz="1200" b="0" i="0" dirty="0">
                <a:effectLst/>
                <a:latin typeface="MiloWeb"/>
              </a:rPr>
              <a:t>Economy-class fare or the airline carrier’s equivalent of airline tickets are generally considered the most economical option. Travelers should select airfare that is both economical and reasonable. Comfort-based upgrades for air travel are not permitted with University funds. </a:t>
            </a:r>
          </a:p>
          <a:p>
            <a:pPr marL="342900" lvl="0" indent="-342900" algn="l">
              <a:spcAft>
                <a:spcPts val="900"/>
              </a:spcAft>
              <a:buFont typeface="+mj-lt"/>
              <a:buAutoNum type="arabicPeriod" startAt="13"/>
            </a:pPr>
            <a:r>
              <a:rPr lang="en-US" sz="1200" b="0" i="0" dirty="0">
                <a:effectLst/>
                <a:latin typeface="MiloWeb"/>
              </a:rPr>
              <a:t>An itemized receipt showing the passenger’s name, flight number(s), flight dates, and class of service is required.  </a:t>
            </a:r>
          </a:p>
          <a:p>
            <a:pPr marL="342900" lvl="0" indent="-342900" algn="l">
              <a:spcAft>
                <a:spcPts val="900"/>
              </a:spcAft>
              <a:buFont typeface="+mj-lt"/>
              <a:buAutoNum type="arabicPeriod" startAt="13"/>
            </a:pPr>
            <a:r>
              <a:rPr lang="en-US" sz="1200" b="0" i="0" dirty="0">
                <a:effectLst/>
                <a:latin typeface="MiloWeb"/>
              </a:rPr>
              <a:t>The University will only reimburse Travelers for out‑of‑pocket expenses; vouchers, promotion, credits discounts, mileage earned, or rewards used at no cost to the Traveler are not eligible for reimbursement</a:t>
            </a:r>
          </a:p>
          <a:p>
            <a:pPr marL="342900" lvl="0" indent="-342900" algn="l">
              <a:spcAft>
                <a:spcPts val="900"/>
              </a:spcAft>
              <a:buFont typeface="+mj-lt"/>
              <a:buAutoNum type="arabicPeriod" startAt="13"/>
            </a:pPr>
            <a:r>
              <a:rPr lang="en-US" sz="1200" b="0" i="0" dirty="0">
                <a:effectLst/>
                <a:latin typeface="MiloWeb"/>
              </a:rPr>
              <a:t>Non-economy fare is allowed only when the Traveler has a documented medical need on file with the </a:t>
            </a:r>
            <a:r>
              <a:rPr lang="en-US" sz="1200" b="1" i="0" u="none" strike="noStrike" dirty="0">
                <a:effectLst/>
                <a:latin typeface="MiloWeb"/>
                <a:hlinkClick r:id="rId2" tooltip="(opens in a new window)">
                  <a:extLst>
                    <a:ext uri="{A12FA001-AC4F-418D-AE19-62706E023703}">
                      <ahyp:hlinkClr xmlns:ahyp="http://schemas.microsoft.com/office/drawing/2018/hyperlinkcolor" val="tx"/>
                    </a:ext>
                  </a:extLst>
                </a:hlinkClick>
              </a:rPr>
              <a:t>(DRC)</a:t>
            </a:r>
            <a:r>
              <a:rPr lang="en-US" sz="1200" b="0" i="0" dirty="0">
                <a:effectLst/>
                <a:latin typeface="MiloWeb"/>
              </a:rPr>
              <a:t> that requires an upgrade.  In all other instances, the following applies to single flights (individual legs or segments):</a:t>
            </a:r>
          </a:p>
          <a:p>
            <a:pPr marL="742950" lvl="1" indent="-285750" algn="l">
              <a:spcAft>
                <a:spcPts val="900"/>
              </a:spcAft>
              <a:buFont typeface="+mj-lt"/>
              <a:buAutoNum type="arabicPeriod" startAt="13"/>
            </a:pPr>
            <a:r>
              <a:rPr lang="en-US" sz="1200" b="0" i="0" dirty="0">
                <a:effectLst/>
                <a:latin typeface="MiloWeb"/>
              </a:rPr>
              <a:t>For single flights under six continuous hours, Travelers may only select economy class or main cabin fares that allow standard seat selection without an upgraded seating class or additional premium travel benefits. Travelers must choose the most direct and economical option available.</a:t>
            </a:r>
          </a:p>
          <a:p>
            <a:pPr marL="742950" lvl="1" indent="-285750" algn="l">
              <a:spcAft>
                <a:spcPts val="900"/>
              </a:spcAft>
              <a:buFont typeface="+mj-lt"/>
              <a:buAutoNum type="arabicPeriod" startAt="13"/>
            </a:pPr>
            <a:r>
              <a:rPr lang="en-US" sz="1200" b="0" i="0" dirty="0">
                <a:effectLst/>
                <a:latin typeface="MiloWeb"/>
              </a:rPr>
              <a:t>For single flights between six and 10 continuous hours, employees may upgrade to economy plus or equivalent categories (e.g., extra legroom, preferred seating).</a:t>
            </a:r>
          </a:p>
          <a:p>
            <a:pPr marL="742950" lvl="1" indent="-285750" algn="l">
              <a:spcAft>
                <a:spcPts val="900"/>
              </a:spcAft>
              <a:buFont typeface="+mj-lt"/>
              <a:buAutoNum type="arabicPeriod" startAt="13"/>
            </a:pPr>
            <a:r>
              <a:rPr lang="en-US" sz="1200" b="0" i="0" dirty="0">
                <a:effectLst/>
                <a:latin typeface="MiloWeb"/>
              </a:rPr>
              <a:t>For single flights over 10 continuous hours, employees may upgrade to business class with written approval from their college dean or division senior leader. The written approval must document the business purpose for the upgrade and be attached to the Travel Request. Senior leaders must receive approval from their immediate supervisor.</a:t>
            </a:r>
          </a:p>
          <a:p>
            <a:pPr marL="742950" lvl="1" indent="-285750" algn="l">
              <a:spcAft>
                <a:spcPts val="900"/>
              </a:spcAft>
              <a:buFont typeface="+mj-lt"/>
              <a:buAutoNum type="arabicPeriod" startAt="13"/>
            </a:pPr>
            <a:r>
              <a:rPr lang="en-US" sz="1200" b="0" i="0" dirty="0">
                <a:effectLst/>
                <a:latin typeface="MiloWeb"/>
              </a:rPr>
              <a:t>Additional considerations: When requesting an upgrade for flights of six continuous hours or longer, additional travel logistics may be required, such as booking individual travel segments at different class categories.  </a:t>
            </a:r>
          </a:p>
          <a:p>
            <a:pPr marL="342900" lvl="0" indent="-342900" algn="l">
              <a:spcAft>
                <a:spcPts val="900"/>
              </a:spcAft>
              <a:buFont typeface="+mj-lt"/>
              <a:buAutoNum type="arabicPeriod" startAt="13"/>
            </a:pPr>
            <a:r>
              <a:rPr lang="en-US" sz="1200" b="0" i="0" dirty="0">
                <a:effectLst/>
                <a:latin typeface="MiloWeb"/>
              </a:rPr>
              <a:t>If a Traveler chooses to purchase a higher class airfare, the excess cost is considered a personal expense and is not allowable on University funds or eligible for reimbursement. To determine the reimbursable portion, the Traveler should provide documentation from the time of booking showing the lowest economy-class fare available for the most direct and economical route that would have met the Traveler’s scheduling needs and the business purpose of the trip. The Traveler is responsible for paying for a higher-class fare with personal funds and may seek reimbursement only for the business appropriate portion of the airfare (i.e., the equivalent economy‑class fare) through the Travel Expense Report after completion of the trip.</a:t>
            </a:r>
          </a:p>
          <a:p>
            <a:pPr marL="342900" lvl="0" indent="-342900" algn="l">
              <a:spcAft>
                <a:spcPts val="900"/>
              </a:spcAft>
              <a:buFont typeface="+mj-lt"/>
              <a:buAutoNum type="arabicPeriod" startAt="13"/>
            </a:pPr>
            <a:r>
              <a:rPr lang="en-US" sz="1200" b="0" i="0" dirty="0">
                <a:effectLst/>
                <a:latin typeface="MiloWeb"/>
              </a:rPr>
              <a:t>The use of personal frequent flyer miles, points, or vouchers for University business travel may not be claimed by the Traveler as a reimbursable expense.</a:t>
            </a:r>
          </a:p>
          <a:p>
            <a:pPr marL="342900" lvl="0" indent="-342900" algn="l">
              <a:spcAft>
                <a:spcPts val="900"/>
              </a:spcAft>
              <a:buFont typeface="+mj-lt"/>
              <a:buAutoNum type="arabicPeriod" startAt="13"/>
            </a:pPr>
            <a:r>
              <a:rPr lang="en-US" sz="1200" b="0" i="0" dirty="0">
                <a:effectLst/>
                <a:latin typeface="MiloWeb"/>
              </a:rPr>
              <a:t>Use of federal or sponsored funds must always comply with both University and sponsor-specific policy.</a:t>
            </a:r>
          </a:p>
          <a:p>
            <a:pPr marL="342900" lvl="0" indent="-342900" algn="l">
              <a:spcAft>
                <a:spcPts val="900"/>
              </a:spcAft>
              <a:buFont typeface="+mj-lt"/>
              <a:buAutoNum type="arabicPeriod" startAt="13"/>
            </a:pPr>
            <a:r>
              <a:rPr lang="en-US" sz="1200" b="0" i="0" dirty="0">
                <a:effectLst/>
                <a:latin typeface="MiloWeb"/>
              </a:rPr>
              <a:t>When federally sponsored funds will be utilized for travel, refer to the "Fly America Act," which requires Travelers to use U.S. flag air carriers regardless of costs or convenience.</a:t>
            </a:r>
          </a:p>
        </p:txBody>
      </p:sp>
    </p:spTree>
    <p:extLst>
      <p:ext uri="{BB962C8B-B14F-4D97-AF65-F5344CB8AC3E}">
        <p14:creationId xmlns:p14="http://schemas.microsoft.com/office/powerpoint/2010/main" val="598674830"/>
      </p:ext>
    </p:extLst>
  </p:cSld>
  <p:clrMapOvr>
    <a:masterClrMapping/>
  </p:clrMapOvr>
  <p:transition spd="slow">
    <p:comb/>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shows a webpage layout for AGU26 with sections for travel discounts, flight booking, and a letter of invitation.&#10;&#10;AI-generated content may be incorrect.">
            <a:extLst>
              <a:ext uri="{FF2B5EF4-FFF2-40B4-BE49-F238E27FC236}">
                <a16:creationId xmlns:a16="http://schemas.microsoft.com/office/drawing/2014/main" id="{86010A3F-8547-1CA6-3577-99D9E908DF63}"/>
              </a:ext>
            </a:extLst>
          </p:cNvPr>
          <p:cNvPicPr>
            <a:picLocks noChangeAspect="1"/>
          </p:cNvPicPr>
          <p:nvPr/>
        </p:nvPicPr>
        <p:blipFill>
          <a:blip r:embed="rId2"/>
          <a:stretch>
            <a:fillRect/>
          </a:stretch>
        </p:blipFill>
        <p:spPr>
          <a:xfrm>
            <a:off x="1687485" y="3609504"/>
            <a:ext cx="4408515" cy="3143722"/>
          </a:xfrm>
          <a:prstGeom prst="rect">
            <a:avLst/>
          </a:prstGeom>
        </p:spPr>
      </p:pic>
      <p:pic>
        <p:nvPicPr>
          <p:cNvPr id="5" name="Picture 4" descr="The image shows a webpage listing various hotels and their amenities, prices, and proximity to the Moscone Center, with some being sold out.&#10;&#10;AI-generated content may be incorrect.">
            <a:extLst>
              <a:ext uri="{FF2B5EF4-FFF2-40B4-BE49-F238E27FC236}">
                <a16:creationId xmlns:a16="http://schemas.microsoft.com/office/drawing/2014/main" id="{87A86A0F-74D1-5B65-8A11-FD380AB3BE3D}"/>
              </a:ext>
            </a:extLst>
          </p:cNvPr>
          <p:cNvPicPr>
            <a:picLocks noChangeAspect="1"/>
          </p:cNvPicPr>
          <p:nvPr/>
        </p:nvPicPr>
        <p:blipFill>
          <a:blip r:embed="rId3"/>
          <a:stretch>
            <a:fillRect/>
          </a:stretch>
        </p:blipFill>
        <p:spPr>
          <a:xfrm>
            <a:off x="5634673" y="399265"/>
            <a:ext cx="6288224" cy="4238625"/>
          </a:xfrm>
          <a:prstGeom prst="rect">
            <a:avLst/>
          </a:prstGeom>
        </p:spPr>
      </p:pic>
      <p:pic>
        <p:nvPicPr>
          <p:cNvPr id="7" name="Picture 6" descr="The image displays a webpage with information about booking accommodations for AGU26, including the deadline for registration, benefits of booking through the official housing block, and a reminder that direct bookings through other platforms are not eligible.&#10;&#10;AI-generated content may be incorrect.">
            <a:extLst>
              <a:ext uri="{FF2B5EF4-FFF2-40B4-BE49-F238E27FC236}">
                <a16:creationId xmlns:a16="http://schemas.microsoft.com/office/drawing/2014/main" id="{D360DBC6-7F96-1682-3509-7CFB28B77CF6}"/>
              </a:ext>
            </a:extLst>
          </p:cNvPr>
          <p:cNvPicPr>
            <a:picLocks noChangeAspect="1"/>
          </p:cNvPicPr>
          <p:nvPr/>
        </p:nvPicPr>
        <p:blipFill>
          <a:blip r:embed="rId4"/>
          <a:stretch>
            <a:fillRect/>
          </a:stretch>
        </p:blipFill>
        <p:spPr>
          <a:xfrm>
            <a:off x="400637" y="104774"/>
            <a:ext cx="4800013" cy="3743801"/>
          </a:xfrm>
          <a:prstGeom prst="rect">
            <a:avLst/>
          </a:prstGeom>
        </p:spPr>
      </p:pic>
      <p:sp>
        <p:nvSpPr>
          <p:cNvPr id="2" name="TextBox 1">
            <a:extLst>
              <a:ext uri="{FF2B5EF4-FFF2-40B4-BE49-F238E27FC236}">
                <a16:creationId xmlns:a16="http://schemas.microsoft.com/office/drawing/2014/main" id="{5EE98549-40E8-91D6-C1A4-CBA293A9E08D}"/>
              </a:ext>
            </a:extLst>
          </p:cNvPr>
          <p:cNvSpPr txBox="1"/>
          <p:nvPr/>
        </p:nvSpPr>
        <p:spPr>
          <a:xfrm>
            <a:off x="6470364" y="4944533"/>
            <a:ext cx="5452533" cy="584775"/>
          </a:xfrm>
          <a:prstGeom prst="rect">
            <a:avLst/>
          </a:prstGeom>
          <a:noFill/>
        </p:spPr>
        <p:txBody>
          <a:bodyPr wrap="square" rtlCol="0">
            <a:spAutoFit/>
          </a:bodyPr>
          <a:lstStyle/>
          <a:p>
            <a:r>
              <a:rPr lang="en-US" sz="3200" dirty="0"/>
              <a:t>DESIGNATED LODGING</a:t>
            </a:r>
          </a:p>
        </p:txBody>
      </p:sp>
    </p:spTree>
    <p:extLst>
      <p:ext uri="{BB962C8B-B14F-4D97-AF65-F5344CB8AC3E}">
        <p14:creationId xmlns:p14="http://schemas.microsoft.com/office/powerpoint/2010/main" val="776451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web page or form for selecting travel preferences and discounts, including options for seat selection, meal preferences, and accommodations.&#10;&#10;AI-generated content may be incorrect.">
            <a:extLst>
              <a:ext uri="{FF2B5EF4-FFF2-40B4-BE49-F238E27FC236}">
                <a16:creationId xmlns:a16="http://schemas.microsoft.com/office/drawing/2014/main" id="{847CE3BB-67D1-FBBA-9CB2-0B33CB4CE129}"/>
              </a:ext>
            </a:extLst>
          </p:cNvPr>
          <p:cNvPicPr>
            <a:picLocks noChangeAspect="1"/>
          </p:cNvPicPr>
          <p:nvPr/>
        </p:nvPicPr>
        <p:blipFill>
          <a:blip r:embed="rId2"/>
          <a:srcRect b="2430"/>
          <a:stretch>
            <a:fillRect/>
          </a:stretch>
        </p:blipFill>
        <p:spPr>
          <a:xfrm>
            <a:off x="3547533" y="3093923"/>
            <a:ext cx="6894915" cy="3560876"/>
          </a:xfrm>
          <a:prstGeom prst="rect">
            <a:avLst/>
          </a:prstGeom>
        </p:spPr>
      </p:pic>
      <p:sp>
        <p:nvSpPr>
          <p:cNvPr id="4" name="TextBox 3">
            <a:extLst>
              <a:ext uri="{FF2B5EF4-FFF2-40B4-BE49-F238E27FC236}">
                <a16:creationId xmlns:a16="http://schemas.microsoft.com/office/drawing/2014/main" id="{B3F74CEF-D9F4-95D8-49E1-1E18E5A504EB}"/>
              </a:ext>
            </a:extLst>
          </p:cNvPr>
          <p:cNvSpPr txBox="1"/>
          <p:nvPr/>
        </p:nvSpPr>
        <p:spPr>
          <a:xfrm>
            <a:off x="93134" y="203201"/>
            <a:ext cx="10660591" cy="1846659"/>
          </a:xfrm>
          <a:prstGeom prst="rect">
            <a:avLst/>
          </a:prstGeom>
          <a:noFill/>
        </p:spPr>
        <p:txBody>
          <a:bodyPr wrap="square" rtlCol="0">
            <a:spAutoFit/>
          </a:bodyPr>
          <a:lstStyle/>
          <a:p>
            <a:r>
              <a:rPr lang="en-US" sz="4800" dirty="0"/>
              <a:t>Concur Booking Tool – Anthony Travel</a:t>
            </a:r>
          </a:p>
          <a:p>
            <a:endParaRPr lang="en-US" dirty="0"/>
          </a:p>
        </p:txBody>
      </p:sp>
      <p:sp>
        <p:nvSpPr>
          <p:cNvPr id="6" name="TextBox 5">
            <a:extLst>
              <a:ext uri="{FF2B5EF4-FFF2-40B4-BE49-F238E27FC236}">
                <a16:creationId xmlns:a16="http://schemas.microsoft.com/office/drawing/2014/main" id="{2C720DD8-E840-5A72-CF03-187EEEE52FD5}"/>
              </a:ext>
            </a:extLst>
          </p:cNvPr>
          <p:cNvSpPr txBox="1"/>
          <p:nvPr/>
        </p:nvSpPr>
        <p:spPr>
          <a:xfrm>
            <a:off x="3229718" y="1009889"/>
            <a:ext cx="8869148" cy="2585323"/>
          </a:xfrm>
          <a:prstGeom prst="rect">
            <a:avLst/>
          </a:prstGeom>
          <a:noFill/>
        </p:spPr>
        <p:txBody>
          <a:bodyPr wrap="square" rtlCol="0">
            <a:spAutoFit/>
          </a:bodyPr>
          <a:lstStyle/>
          <a:p>
            <a:pPr marL="285750" indent="-285750">
              <a:buFont typeface="Arial" panose="020B0604020202020204" pitchFamily="34" charset="0"/>
              <a:buChar char="•"/>
            </a:pPr>
            <a:r>
              <a:rPr lang="en-US" dirty="0"/>
              <a:t>Use for Airfare only, not lodging or rental vehicles</a:t>
            </a:r>
            <a:br>
              <a:rPr lang="en-US" dirty="0"/>
            </a:br>
            <a:r>
              <a:rPr lang="en-US" dirty="0"/>
              <a:t>Using the Booking Tool incurs a $3 agent fee for any ticketed airfare</a:t>
            </a:r>
          </a:p>
          <a:p>
            <a:pPr marL="285750" indent="-285750">
              <a:buFont typeface="Arial" panose="020B0604020202020204" pitchFamily="34" charset="0"/>
              <a:buChar char="•"/>
            </a:pPr>
            <a:r>
              <a:rPr lang="en-US" dirty="0"/>
              <a:t>Cannot be used if personal travel is included</a:t>
            </a:r>
          </a:p>
          <a:p>
            <a:pPr marL="285750" indent="-285750">
              <a:buFont typeface="Arial" panose="020B0604020202020204" pitchFamily="34" charset="0"/>
              <a:buChar char="•"/>
            </a:pPr>
            <a:r>
              <a:rPr lang="en-US" dirty="0"/>
              <a:t>Profile Name must match your Passport / Traveler Name</a:t>
            </a:r>
          </a:p>
          <a:p>
            <a:pPr marL="285750" indent="-285750">
              <a:buFont typeface="Arial" panose="020B0604020202020204" pitchFamily="34" charset="0"/>
              <a:buChar char="•"/>
            </a:pPr>
            <a:r>
              <a:rPr lang="en-US" dirty="0"/>
              <a:t>Ensure your cell number is on your profile</a:t>
            </a:r>
          </a:p>
          <a:p>
            <a:pPr marL="285750" indent="-285750">
              <a:buFont typeface="Arial" panose="020B0604020202020204" pitchFamily="34" charset="0"/>
              <a:buChar char="•"/>
            </a:pPr>
            <a:r>
              <a:rPr lang="en-US" dirty="0"/>
              <a:t>Include preferences and airline member / advantage numbers, TSA </a:t>
            </a:r>
            <a:r>
              <a:rPr lang="en-US" dirty="0" err="1"/>
              <a:t>PreCheck</a:t>
            </a:r>
            <a:r>
              <a:rPr lang="en-US" dirty="0"/>
              <a:t>, Known Traveler Number </a:t>
            </a:r>
            <a:r>
              <a:rPr lang="en-US" dirty="0" err="1"/>
              <a:t>etc</a:t>
            </a:r>
            <a:r>
              <a:rPr lang="en-US" dirty="0"/>
              <a:t> on travel profile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7" name="Picture 6" descr="The image displays a form or interface for users to select travel preferences, including discounts, seat preferences, medical alerts, hotel amenities, car rentals, and frequent traveler programs.&#10;&#10;AI-generated content may be incorrect.">
            <a:extLst>
              <a:ext uri="{FF2B5EF4-FFF2-40B4-BE49-F238E27FC236}">
                <a16:creationId xmlns:a16="http://schemas.microsoft.com/office/drawing/2014/main" id="{7EBBA38D-7242-0A5F-7EEE-8609A38560B6}"/>
              </a:ext>
            </a:extLst>
          </p:cNvPr>
          <p:cNvPicPr>
            <a:picLocks noChangeAspect="1"/>
          </p:cNvPicPr>
          <p:nvPr/>
        </p:nvPicPr>
        <p:blipFill>
          <a:blip r:embed="rId3"/>
          <a:stretch>
            <a:fillRect/>
          </a:stretch>
        </p:blipFill>
        <p:spPr>
          <a:xfrm>
            <a:off x="4492957" y="3318213"/>
            <a:ext cx="5870659" cy="3263561"/>
          </a:xfrm>
          <a:prstGeom prst="rect">
            <a:avLst/>
          </a:prstGeom>
        </p:spPr>
      </p:pic>
      <p:pic>
        <p:nvPicPr>
          <p:cNvPr id="11" name="Picture 10" descr="The image displays a user interface for a flight search on the University of Arizona's website, showing options for round-trip, one-way, and multi-city travel, with specific dates and times for a flight from Tucson to San Francisco.&#10;&#10;AI-generated content may be incorrect.">
            <a:extLst>
              <a:ext uri="{FF2B5EF4-FFF2-40B4-BE49-F238E27FC236}">
                <a16:creationId xmlns:a16="http://schemas.microsoft.com/office/drawing/2014/main" id="{F3B5632B-349B-639C-25C5-9B704B81851D}"/>
              </a:ext>
            </a:extLst>
          </p:cNvPr>
          <p:cNvPicPr>
            <a:picLocks noChangeAspect="1"/>
          </p:cNvPicPr>
          <p:nvPr/>
        </p:nvPicPr>
        <p:blipFill>
          <a:blip r:embed="rId4"/>
          <a:stretch>
            <a:fillRect/>
          </a:stretch>
        </p:blipFill>
        <p:spPr>
          <a:xfrm>
            <a:off x="519296" y="1942447"/>
            <a:ext cx="2431857" cy="4639327"/>
          </a:xfrm>
          <a:prstGeom prst="rect">
            <a:avLst/>
          </a:prstGeom>
        </p:spPr>
      </p:pic>
      <p:sp>
        <p:nvSpPr>
          <p:cNvPr id="2" name="TextBox 1">
            <a:extLst>
              <a:ext uri="{FF2B5EF4-FFF2-40B4-BE49-F238E27FC236}">
                <a16:creationId xmlns:a16="http://schemas.microsoft.com/office/drawing/2014/main" id="{8729C022-6FE1-06D2-D289-D8A97A7390D6}"/>
              </a:ext>
            </a:extLst>
          </p:cNvPr>
          <p:cNvSpPr txBox="1"/>
          <p:nvPr/>
        </p:nvSpPr>
        <p:spPr>
          <a:xfrm>
            <a:off x="10442448" y="3712464"/>
            <a:ext cx="1656418" cy="923330"/>
          </a:xfrm>
          <a:prstGeom prst="rect">
            <a:avLst/>
          </a:prstGeom>
          <a:noFill/>
          <a:ln>
            <a:noFill/>
          </a:ln>
        </p:spPr>
        <p:txBody>
          <a:bodyPr wrap="square" rtlCol="0">
            <a:spAutoFit/>
          </a:bodyPr>
          <a:lstStyle/>
          <a:p>
            <a:pPr algn="ctr"/>
            <a:r>
              <a:rPr lang="en-US" dirty="0">
                <a:solidFill>
                  <a:srgbClr val="FF0000"/>
                </a:solidFill>
              </a:rPr>
              <a:t>WATCH DEMO </a:t>
            </a:r>
          </a:p>
          <a:p>
            <a:pPr algn="ctr"/>
            <a:r>
              <a:rPr lang="en-US" dirty="0">
                <a:hlinkClick r:id="rId5" action="ppaction://hlinkfile"/>
              </a:rPr>
              <a:t>HERE</a:t>
            </a:r>
            <a:endParaRPr lang="en-US" dirty="0"/>
          </a:p>
        </p:txBody>
      </p:sp>
      <p:sp>
        <p:nvSpPr>
          <p:cNvPr id="5" name="Hexagon 4">
            <a:extLst>
              <a:ext uri="{FF2B5EF4-FFF2-40B4-BE49-F238E27FC236}">
                <a16:creationId xmlns:a16="http://schemas.microsoft.com/office/drawing/2014/main" id="{54FA89EE-8C39-42E7-707E-36B85AC1CA47}"/>
              </a:ext>
            </a:extLst>
          </p:cNvPr>
          <p:cNvSpPr/>
          <p:nvPr/>
        </p:nvSpPr>
        <p:spPr>
          <a:xfrm>
            <a:off x="10447867" y="3367560"/>
            <a:ext cx="1744133" cy="1789100"/>
          </a:xfrm>
          <a:prstGeom prst="hexagon">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26207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image shows a comparison of United Airlines flight options for a round trip from San Francisco to Tucson, with various seat classes and luggage options, priced at $399.&#10;&#10;AI-generated content may be incorrect.">
            <a:extLst>
              <a:ext uri="{FF2B5EF4-FFF2-40B4-BE49-F238E27FC236}">
                <a16:creationId xmlns:a16="http://schemas.microsoft.com/office/drawing/2014/main" id="{F5A7A2A4-6C11-83B0-1AB7-AE64C0B4FF0A}"/>
              </a:ext>
            </a:extLst>
          </p:cNvPr>
          <p:cNvPicPr>
            <a:picLocks noChangeAspect="1"/>
          </p:cNvPicPr>
          <p:nvPr/>
        </p:nvPicPr>
        <p:blipFill>
          <a:blip r:embed="rId2"/>
          <a:stretch>
            <a:fillRect/>
          </a:stretch>
        </p:blipFill>
        <p:spPr>
          <a:xfrm>
            <a:off x="602052" y="661145"/>
            <a:ext cx="10770797" cy="4920505"/>
          </a:xfrm>
          <a:prstGeom prst="rect">
            <a:avLst/>
          </a:prstGeom>
        </p:spPr>
      </p:pic>
    </p:spTree>
    <p:extLst>
      <p:ext uri="{BB962C8B-B14F-4D97-AF65-F5344CB8AC3E}">
        <p14:creationId xmlns:p14="http://schemas.microsoft.com/office/powerpoint/2010/main" val="426458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e image shows a webpage displaying a booking confirmation for a round-trip flight from Tucson, AZ to San Francisco, CA, with estimated total cost of $398.80, including taxes, fees, and charges. The departure and return dates are December 6 and December 12, 2026, respectively. The payment options are provided, and the user is prompted to share their traveler information with the travel provider.&#10;&#10;AI-generated content may be incorrect.">
            <a:extLst>
              <a:ext uri="{FF2B5EF4-FFF2-40B4-BE49-F238E27FC236}">
                <a16:creationId xmlns:a16="http://schemas.microsoft.com/office/drawing/2014/main" id="{3F8F6623-7EBF-D7EF-77D2-3482A85DDBC9}"/>
              </a:ext>
            </a:extLst>
          </p:cNvPr>
          <p:cNvPicPr>
            <a:picLocks noChangeAspect="1"/>
          </p:cNvPicPr>
          <p:nvPr/>
        </p:nvPicPr>
        <p:blipFill>
          <a:blip r:embed="rId2"/>
          <a:stretch>
            <a:fillRect/>
          </a:stretch>
        </p:blipFill>
        <p:spPr>
          <a:xfrm>
            <a:off x="793286" y="714375"/>
            <a:ext cx="10593524" cy="5153025"/>
          </a:xfrm>
          <a:prstGeom prst="rect">
            <a:avLst/>
          </a:prstGeom>
        </p:spPr>
      </p:pic>
    </p:spTree>
    <p:extLst>
      <p:ext uri="{BB962C8B-B14F-4D97-AF65-F5344CB8AC3E}">
        <p14:creationId xmlns:p14="http://schemas.microsoft.com/office/powerpoint/2010/main" val="1272722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F1B8F9CB-890B-4CB8-B503-188A763E2F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4" name="Picture 33">
            <a:extLst>
              <a:ext uri="{FF2B5EF4-FFF2-40B4-BE49-F238E27FC236}">
                <a16:creationId xmlns:a16="http://schemas.microsoft.com/office/drawing/2014/main" id="{AA632AB4-3837-4FD0-8B62-0A18B573F4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5" name="Oval 34">
            <a:extLst>
              <a:ext uri="{FF2B5EF4-FFF2-40B4-BE49-F238E27FC236}">
                <a16:creationId xmlns:a16="http://schemas.microsoft.com/office/drawing/2014/main" id="{C393B4A7-6ABF-423D-A762-3CDB4897A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6" name="Picture 35">
            <a:extLst>
              <a:ext uri="{FF2B5EF4-FFF2-40B4-BE49-F238E27FC236}">
                <a16:creationId xmlns:a16="http://schemas.microsoft.com/office/drawing/2014/main" id="{9CD2319A-6FA9-4EFB-9EDF-7304467425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7" name="Picture 36">
            <a:extLst>
              <a:ext uri="{FF2B5EF4-FFF2-40B4-BE49-F238E27FC236}">
                <a16:creationId xmlns:a16="http://schemas.microsoft.com/office/drawing/2014/main" id="{D1692A93-3514-4486-8B67-CCA4E0259BC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8" name="Rectangle 37">
            <a:extLst>
              <a:ext uri="{FF2B5EF4-FFF2-40B4-BE49-F238E27FC236}">
                <a16:creationId xmlns:a16="http://schemas.microsoft.com/office/drawing/2014/main" id="{01AD250C-F2EA-449F-9B14-DF5BB674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0"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7DA84695-1D54-41F4-D577-36581A6BEB76}"/>
              </a:ext>
            </a:extLst>
          </p:cNvPr>
          <p:cNvSpPr txBox="1"/>
          <p:nvPr/>
        </p:nvSpPr>
        <p:spPr>
          <a:xfrm>
            <a:off x="648930" y="629267"/>
            <a:ext cx="9252154" cy="1016654"/>
          </a:xfrm>
          <a:prstGeom prst="rect">
            <a:avLst/>
          </a:prstGeom>
        </p:spPr>
        <p:txBody>
          <a:bodyPr vert="horz" lIns="91440" tIns="45720" rIns="91440" bIns="45720" rtlCol="0" anchor="t">
            <a:normAutofit/>
          </a:bodyPr>
          <a:lstStyle/>
          <a:p>
            <a:pPr>
              <a:spcBef>
                <a:spcPct val="0"/>
              </a:spcBef>
              <a:spcAft>
                <a:spcPts val="600"/>
              </a:spcAft>
            </a:pPr>
            <a:r>
              <a:rPr lang="en-US" sz="4200">
                <a:solidFill>
                  <a:srgbClr val="EBEBEB"/>
                </a:solidFill>
                <a:latin typeface="+mj-lt"/>
                <a:ea typeface="+mj-ea"/>
                <a:cs typeface="+mj-cs"/>
              </a:rPr>
              <a:t>REMINDERS</a:t>
            </a:r>
          </a:p>
          <a:p>
            <a:pPr>
              <a:spcBef>
                <a:spcPct val="0"/>
              </a:spcBef>
              <a:spcAft>
                <a:spcPts val="600"/>
              </a:spcAft>
            </a:pPr>
            <a:endParaRPr lang="en-US" sz="4200">
              <a:solidFill>
                <a:srgbClr val="EBEBEB"/>
              </a:solidFill>
              <a:latin typeface="+mj-lt"/>
              <a:ea typeface="+mj-ea"/>
              <a:cs typeface="+mj-cs"/>
            </a:endParaRPr>
          </a:p>
        </p:txBody>
      </p:sp>
      <p:sp>
        <p:nvSpPr>
          <p:cNvPr id="41" name="Rectangle 40">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Freeform: Shape 41">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n-US"/>
          </a:p>
        </p:txBody>
      </p:sp>
      <p:graphicFrame>
        <p:nvGraphicFramePr>
          <p:cNvPr id="43" name="TextBox 2">
            <a:extLst>
              <a:ext uri="{FF2B5EF4-FFF2-40B4-BE49-F238E27FC236}">
                <a16:creationId xmlns:a16="http://schemas.microsoft.com/office/drawing/2014/main" id="{6F6AC847-11B7-3484-7878-903347FE4DE8}"/>
              </a:ext>
            </a:extLst>
          </p:cNvPr>
          <p:cNvGraphicFramePr/>
          <p:nvPr>
            <p:extLst>
              <p:ext uri="{D42A27DB-BD31-4B8C-83A1-F6EECF244321}">
                <p14:modId xmlns:p14="http://schemas.microsoft.com/office/powerpoint/2010/main" val="229867408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696129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ny Questions?">
            <a:extLst>
              <a:ext uri="{FF2B5EF4-FFF2-40B4-BE49-F238E27FC236}">
                <a16:creationId xmlns:a16="http://schemas.microsoft.com/office/drawing/2014/main" id="{C6CD823D-9EAE-DAE3-4DF8-3DE31D3BC320}"/>
              </a:ext>
            </a:extLst>
          </p:cNvPr>
          <p:cNvPicPr>
            <a:picLocks noChangeAspect="1"/>
          </p:cNvPicPr>
          <p:nvPr/>
        </p:nvPicPr>
        <p:blipFill>
          <a:blip r:embed="rId2"/>
          <a:stretch>
            <a:fillRect/>
          </a:stretch>
        </p:blipFill>
        <p:spPr>
          <a:xfrm>
            <a:off x="2169445" y="1233487"/>
            <a:ext cx="7073043" cy="4391025"/>
          </a:xfrm>
          <a:prstGeom prst="rect">
            <a:avLst/>
          </a:prstGeom>
        </p:spPr>
      </p:pic>
    </p:spTree>
    <p:extLst>
      <p:ext uri="{BB962C8B-B14F-4D97-AF65-F5344CB8AC3E}">
        <p14:creationId xmlns:p14="http://schemas.microsoft.com/office/powerpoint/2010/main" val="41921664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5831</TotalTime>
  <Words>1639</Words>
  <Application>Microsoft Office PowerPoint</Application>
  <PresentationFormat>Widescreen</PresentationFormat>
  <Paragraphs>116</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Century Gothic</vt:lpstr>
      <vt:lpstr>MiloWeb</vt:lpstr>
      <vt:lpstr>proxima-nova</vt:lpstr>
      <vt:lpstr>Wingdings 3</vt:lpstr>
      <vt:lpstr>Ion</vt:lpstr>
      <vt:lpstr>Concur Travel &amp; Expense Updates FOR STUDENTS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Boylan, Angie A - (angieboylan)</dc:creator>
  <cp:lastModifiedBy>Terrie Thompson</cp:lastModifiedBy>
  <cp:revision>3</cp:revision>
  <dcterms:created xsi:type="dcterms:W3CDTF">2026-08-11T18:55:48Z</dcterms:created>
  <dcterms:modified xsi:type="dcterms:W3CDTF">2026-09-16T00:30:20Z</dcterms:modified>
</cp:coreProperties>
</file>