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5" r:id="rId8"/>
    <p:sldId id="277" r:id="rId9"/>
    <p:sldId id="270" r:id="rId10"/>
    <p:sldId id="268" r:id="rId11"/>
    <p:sldId id="264" r:id="rId12"/>
    <p:sldId id="295" r:id="rId13"/>
    <p:sldId id="275" r:id="rId14"/>
    <p:sldId id="269" r:id="rId15"/>
    <p:sldId id="261" r:id="rId16"/>
    <p:sldId id="282" r:id="rId17"/>
    <p:sldId id="284" r:id="rId18"/>
    <p:sldId id="285" r:id="rId19"/>
    <p:sldId id="286" r:id="rId20"/>
    <p:sldId id="287" r:id="rId21"/>
    <p:sldId id="302" r:id="rId22"/>
    <p:sldId id="289" r:id="rId23"/>
    <p:sldId id="290" r:id="rId24"/>
    <p:sldId id="291" r:id="rId25"/>
    <p:sldId id="292" r:id="rId26"/>
    <p:sldId id="293" r:id="rId27"/>
    <p:sldId id="299" r:id="rId28"/>
    <p:sldId id="274" r:id="rId29"/>
    <p:sldId id="278" r:id="rId30"/>
    <p:sldId id="297" r:id="rId31"/>
    <p:sldId id="296" r:id="rId32"/>
    <p:sldId id="298" r:id="rId33"/>
    <p:sldId id="271" r:id="rId34"/>
    <p:sldId id="266"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4" d="100"/>
          <a:sy n="104" d="100"/>
        </p:scale>
        <p:origin x="1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01853B-2121-45D0-A421-BE3C5EAC8715}" type="doc">
      <dgm:prSet loTypeId="urn:microsoft.com/office/officeart/2005/8/layout/vProcess5" loCatId="process" qsTypeId="urn:microsoft.com/office/officeart/2005/8/quickstyle/simple1#2" qsCatId="simple" csTypeId="urn:microsoft.com/office/officeart/2005/8/colors/accent1_2#2" csCatId="accent1"/>
      <dgm:spPr/>
      <dgm:t>
        <a:bodyPr/>
        <a:lstStyle/>
        <a:p>
          <a:endParaRPr lang="en-US"/>
        </a:p>
      </dgm:t>
    </dgm:pt>
    <dgm:pt modelId="{D32D02CA-690E-4E6D-AF58-A56CE8CF5D84}">
      <dgm:prSet/>
      <dgm:spPr/>
      <dgm:t>
        <a:bodyPr/>
        <a:lstStyle/>
        <a:p>
          <a:r>
            <a:rPr lang="en-US" b="0" i="0" dirty="0"/>
            <a:t>A capital item is a single item with a list price of $5K or more. </a:t>
          </a:r>
          <a:endParaRPr lang="en-US" dirty="0"/>
        </a:p>
      </dgm:t>
    </dgm:pt>
    <dgm:pt modelId="{65B8FEE4-D2E3-4F41-A05F-99B041290984}" type="parTrans" cxnId="{0FCC8B61-1F7C-4137-B16A-C1FA5FF936AF}">
      <dgm:prSet/>
      <dgm:spPr/>
      <dgm:t>
        <a:bodyPr/>
        <a:lstStyle/>
        <a:p>
          <a:endParaRPr lang="en-US"/>
        </a:p>
      </dgm:t>
    </dgm:pt>
    <dgm:pt modelId="{BEE3BBC1-EDDA-4137-8CA6-01152071DD16}" type="sibTrans" cxnId="{0FCC8B61-1F7C-4137-B16A-C1FA5FF936AF}">
      <dgm:prSet/>
      <dgm:spPr/>
      <dgm:t>
        <a:bodyPr/>
        <a:lstStyle/>
        <a:p>
          <a:endParaRPr lang="en-US"/>
        </a:p>
      </dgm:t>
    </dgm:pt>
    <dgm:pt modelId="{730A5BFB-6C8E-4448-BEA7-FF462C86D31A}">
      <dgm:prSet/>
      <dgm:spPr/>
      <dgm:t>
        <a:bodyPr/>
        <a:lstStyle/>
        <a:p>
          <a:r>
            <a:rPr lang="en-US" b="0" i="0"/>
            <a:t>It is </a:t>
          </a:r>
          <a:r>
            <a:rPr lang="en-US" b="1" i="1"/>
            <a:t>NO LONGER ALLOWABLE</a:t>
          </a:r>
          <a:r>
            <a:rPr lang="en-US" b="1"/>
            <a:t> </a:t>
          </a:r>
          <a:r>
            <a:rPr lang="en-US"/>
            <a:t>to make a capital purchase of a </a:t>
          </a:r>
          <a:r>
            <a:rPr lang="en-US" b="0" i="0"/>
            <a:t>single item over $5K  (now a violation)</a:t>
          </a:r>
          <a:endParaRPr lang="en-US"/>
        </a:p>
      </dgm:t>
    </dgm:pt>
    <dgm:pt modelId="{4CE89146-9868-4821-BCC3-2ACF7949EF0D}" type="parTrans" cxnId="{1BB2484E-75BF-41B1-824F-561D44E768B6}">
      <dgm:prSet/>
      <dgm:spPr/>
      <dgm:t>
        <a:bodyPr/>
        <a:lstStyle/>
        <a:p>
          <a:endParaRPr lang="en-US"/>
        </a:p>
      </dgm:t>
    </dgm:pt>
    <dgm:pt modelId="{FAE8D6C5-1A08-44C1-AA81-9645EF5DD4B6}" type="sibTrans" cxnId="{1BB2484E-75BF-41B1-824F-561D44E768B6}">
      <dgm:prSet/>
      <dgm:spPr/>
      <dgm:t>
        <a:bodyPr/>
        <a:lstStyle/>
        <a:p>
          <a:endParaRPr lang="en-US"/>
        </a:p>
      </dgm:t>
    </dgm:pt>
    <dgm:pt modelId="{4C5DD96C-628D-4EF5-B236-FE620887679E}">
      <dgm:prSet/>
      <dgm:spPr/>
      <dgm:t>
        <a:bodyPr/>
        <a:lstStyle/>
        <a:p>
          <a:r>
            <a:rPr lang="en-US"/>
            <a:t>Must now be routed via</a:t>
          </a:r>
          <a:r>
            <a:rPr lang="en-US" b="0" i="0"/>
            <a:t> a Purchase Order request </a:t>
          </a:r>
          <a:endParaRPr lang="en-US"/>
        </a:p>
      </dgm:t>
    </dgm:pt>
    <dgm:pt modelId="{698E9AA6-52A7-4C6B-89DE-8005650B0E6A}" type="parTrans" cxnId="{A3B98703-4676-4AEF-A3E7-F114959A0697}">
      <dgm:prSet/>
      <dgm:spPr/>
      <dgm:t>
        <a:bodyPr/>
        <a:lstStyle/>
        <a:p>
          <a:endParaRPr lang="en-US"/>
        </a:p>
      </dgm:t>
    </dgm:pt>
    <dgm:pt modelId="{0A3DAC86-CAAE-4FDC-9CDB-64ED42F3824A}" type="sibTrans" cxnId="{A3B98703-4676-4AEF-A3E7-F114959A0697}">
      <dgm:prSet/>
      <dgm:spPr/>
      <dgm:t>
        <a:bodyPr/>
        <a:lstStyle/>
        <a:p>
          <a:endParaRPr lang="en-US"/>
        </a:p>
      </dgm:t>
    </dgm:pt>
    <dgm:pt modelId="{80C10706-9F56-49F5-8E4A-B93C819B8789}">
      <dgm:prSet/>
      <dgm:spPr/>
      <dgm:t>
        <a:bodyPr/>
        <a:lstStyle/>
        <a:p>
          <a:r>
            <a:rPr lang="en-US"/>
            <a:t>Need to</a:t>
          </a:r>
          <a:r>
            <a:rPr lang="en-US" b="0" i="0"/>
            <a:t> obtain a quote from the vendor and route a PO request Smartsheet</a:t>
          </a:r>
          <a:endParaRPr lang="en-US"/>
        </a:p>
      </dgm:t>
    </dgm:pt>
    <dgm:pt modelId="{CADC6F9B-4257-4D15-8268-EC425404772E}" type="parTrans" cxnId="{ED871C6B-30DB-4A5E-BAA8-4D14072616D8}">
      <dgm:prSet/>
      <dgm:spPr/>
      <dgm:t>
        <a:bodyPr/>
        <a:lstStyle/>
        <a:p>
          <a:endParaRPr lang="en-US"/>
        </a:p>
      </dgm:t>
    </dgm:pt>
    <dgm:pt modelId="{3E95E155-B3EE-4B4C-A08F-653F47578A5C}" type="sibTrans" cxnId="{ED871C6B-30DB-4A5E-BAA8-4D14072616D8}">
      <dgm:prSet/>
      <dgm:spPr/>
      <dgm:t>
        <a:bodyPr/>
        <a:lstStyle/>
        <a:p>
          <a:endParaRPr lang="en-US"/>
        </a:p>
      </dgm:t>
    </dgm:pt>
    <dgm:pt modelId="{D5530614-D50D-4F2C-BDDB-F25457E3E3C3}" type="pres">
      <dgm:prSet presAssocID="{6D01853B-2121-45D0-A421-BE3C5EAC8715}" presName="outerComposite" presStyleCnt="0">
        <dgm:presLayoutVars>
          <dgm:chMax val="5"/>
          <dgm:dir/>
          <dgm:resizeHandles val="exact"/>
        </dgm:presLayoutVars>
      </dgm:prSet>
      <dgm:spPr/>
    </dgm:pt>
    <dgm:pt modelId="{0D52DDC3-2069-4EB3-9C69-9F229A5B4DD6}" type="pres">
      <dgm:prSet presAssocID="{6D01853B-2121-45D0-A421-BE3C5EAC8715}" presName="dummyMaxCanvas" presStyleCnt="0">
        <dgm:presLayoutVars/>
      </dgm:prSet>
      <dgm:spPr/>
    </dgm:pt>
    <dgm:pt modelId="{52CF08EE-FC07-4F3A-AE2C-1ABE9991D313}" type="pres">
      <dgm:prSet presAssocID="{6D01853B-2121-45D0-A421-BE3C5EAC8715}" presName="FourNodes_1" presStyleLbl="node1" presStyleIdx="0" presStyleCnt="4" custLinFactNeighborX="319">
        <dgm:presLayoutVars>
          <dgm:bulletEnabled val="1"/>
        </dgm:presLayoutVars>
      </dgm:prSet>
      <dgm:spPr/>
    </dgm:pt>
    <dgm:pt modelId="{ED9048FA-4DF8-49C1-862E-BCD18747ED1B}" type="pres">
      <dgm:prSet presAssocID="{6D01853B-2121-45D0-A421-BE3C5EAC8715}" presName="FourNodes_2" presStyleLbl="node1" presStyleIdx="1" presStyleCnt="4">
        <dgm:presLayoutVars>
          <dgm:bulletEnabled val="1"/>
        </dgm:presLayoutVars>
      </dgm:prSet>
      <dgm:spPr/>
    </dgm:pt>
    <dgm:pt modelId="{21826BC5-E65D-4FDF-AC39-D7462AD0A7C9}" type="pres">
      <dgm:prSet presAssocID="{6D01853B-2121-45D0-A421-BE3C5EAC8715}" presName="FourNodes_3" presStyleLbl="node1" presStyleIdx="2" presStyleCnt="4">
        <dgm:presLayoutVars>
          <dgm:bulletEnabled val="1"/>
        </dgm:presLayoutVars>
      </dgm:prSet>
      <dgm:spPr/>
    </dgm:pt>
    <dgm:pt modelId="{CF79B2C0-B37B-4786-8269-C2D92186ACC4}" type="pres">
      <dgm:prSet presAssocID="{6D01853B-2121-45D0-A421-BE3C5EAC8715}" presName="FourNodes_4" presStyleLbl="node1" presStyleIdx="3" presStyleCnt="4">
        <dgm:presLayoutVars>
          <dgm:bulletEnabled val="1"/>
        </dgm:presLayoutVars>
      </dgm:prSet>
      <dgm:spPr/>
    </dgm:pt>
    <dgm:pt modelId="{D2D86AFC-9EBD-4CD3-996C-860E1B2E7679}" type="pres">
      <dgm:prSet presAssocID="{6D01853B-2121-45D0-A421-BE3C5EAC8715}" presName="FourConn_1-2" presStyleLbl="fgAccFollowNode1" presStyleIdx="0" presStyleCnt="3">
        <dgm:presLayoutVars>
          <dgm:bulletEnabled val="1"/>
        </dgm:presLayoutVars>
      </dgm:prSet>
      <dgm:spPr/>
    </dgm:pt>
    <dgm:pt modelId="{9A55D2DD-9CEF-40AD-8F16-DFB723EEFBCF}" type="pres">
      <dgm:prSet presAssocID="{6D01853B-2121-45D0-A421-BE3C5EAC8715}" presName="FourConn_2-3" presStyleLbl="fgAccFollowNode1" presStyleIdx="1" presStyleCnt="3">
        <dgm:presLayoutVars>
          <dgm:bulletEnabled val="1"/>
        </dgm:presLayoutVars>
      </dgm:prSet>
      <dgm:spPr/>
    </dgm:pt>
    <dgm:pt modelId="{4D36278D-C543-42C0-81BA-FFD7A742B783}" type="pres">
      <dgm:prSet presAssocID="{6D01853B-2121-45D0-A421-BE3C5EAC8715}" presName="FourConn_3-4" presStyleLbl="fgAccFollowNode1" presStyleIdx="2" presStyleCnt="3">
        <dgm:presLayoutVars>
          <dgm:bulletEnabled val="1"/>
        </dgm:presLayoutVars>
      </dgm:prSet>
      <dgm:spPr/>
    </dgm:pt>
    <dgm:pt modelId="{CD526A16-A2BF-4895-A72C-DF8172F0D030}" type="pres">
      <dgm:prSet presAssocID="{6D01853B-2121-45D0-A421-BE3C5EAC8715}" presName="FourNodes_1_text" presStyleLbl="node1" presStyleIdx="3" presStyleCnt="4">
        <dgm:presLayoutVars>
          <dgm:bulletEnabled val="1"/>
        </dgm:presLayoutVars>
      </dgm:prSet>
      <dgm:spPr/>
    </dgm:pt>
    <dgm:pt modelId="{5C6828A3-2BD5-4CD3-A58A-158EA6C95BF4}" type="pres">
      <dgm:prSet presAssocID="{6D01853B-2121-45D0-A421-BE3C5EAC8715}" presName="FourNodes_2_text" presStyleLbl="node1" presStyleIdx="3" presStyleCnt="4">
        <dgm:presLayoutVars>
          <dgm:bulletEnabled val="1"/>
        </dgm:presLayoutVars>
      </dgm:prSet>
      <dgm:spPr/>
    </dgm:pt>
    <dgm:pt modelId="{E3B5DFDF-2984-4177-AF8E-09FDA111ECE3}" type="pres">
      <dgm:prSet presAssocID="{6D01853B-2121-45D0-A421-BE3C5EAC8715}" presName="FourNodes_3_text" presStyleLbl="node1" presStyleIdx="3" presStyleCnt="4">
        <dgm:presLayoutVars>
          <dgm:bulletEnabled val="1"/>
        </dgm:presLayoutVars>
      </dgm:prSet>
      <dgm:spPr/>
    </dgm:pt>
    <dgm:pt modelId="{5E909271-AD8A-4C94-8591-E785CA7202C4}" type="pres">
      <dgm:prSet presAssocID="{6D01853B-2121-45D0-A421-BE3C5EAC8715}" presName="FourNodes_4_text" presStyleLbl="node1" presStyleIdx="3" presStyleCnt="4">
        <dgm:presLayoutVars>
          <dgm:bulletEnabled val="1"/>
        </dgm:presLayoutVars>
      </dgm:prSet>
      <dgm:spPr/>
    </dgm:pt>
  </dgm:ptLst>
  <dgm:cxnLst>
    <dgm:cxn modelId="{A3B98703-4676-4AEF-A3E7-F114959A0697}" srcId="{6D01853B-2121-45D0-A421-BE3C5EAC8715}" destId="{4C5DD96C-628D-4EF5-B236-FE620887679E}" srcOrd="2" destOrd="0" parTransId="{698E9AA6-52A7-4C6B-89DE-8005650B0E6A}" sibTransId="{0A3DAC86-CAAE-4FDC-9CDB-64ED42F3824A}"/>
    <dgm:cxn modelId="{6F283D06-9597-4A84-8C06-4422BA5B0236}" type="presOf" srcId="{80C10706-9F56-49F5-8E4A-B93C819B8789}" destId="{5E909271-AD8A-4C94-8591-E785CA7202C4}" srcOrd="1" destOrd="0" presId="urn:microsoft.com/office/officeart/2005/8/layout/vProcess5"/>
    <dgm:cxn modelId="{0270652C-AE3D-485A-9E1A-89F3C233C64C}" type="presOf" srcId="{FAE8D6C5-1A08-44C1-AA81-9645EF5DD4B6}" destId="{9A55D2DD-9CEF-40AD-8F16-DFB723EEFBCF}" srcOrd="0" destOrd="0" presId="urn:microsoft.com/office/officeart/2005/8/layout/vProcess5"/>
    <dgm:cxn modelId="{58402441-1C4C-4543-AB97-579448AD65BF}" type="presOf" srcId="{4C5DD96C-628D-4EF5-B236-FE620887679E}" destId="{21826BC5-E65D-4FDF-AC39-D7462AD0A7C9}" srcOrd="0" destOrd="0" presId="urn:microsoft.com/office/officeart/2005/8/layout/vProcess5"/>
    <dgm:cxn modelId="{0FCC8B61-1F7C-4137-B16A-C1FA5FF936AF}" srcId="{6D01853B-2121-45D0-A421-BE3C5EAC8715}" destId="{D32D02CA-690E-4E6D-AF58-A56CE8CF5D84}" srcOrd="0" destOrd="0" parTransId="{65B8FEE4-D2E3-4F41-A05F-99B041290984}" sibTransId="{BEE3BBC1-EDDA-4137-8CA6-01152071DD16}"/>
    <dgm:cxn modelId="{ED871C6B-30DB-4A5E-BAA8-4D14072616D8}" srcId="{6D01853B-2121-45D0-A421-BE3C5EAC8715}" destId="{80C10706-9F56-49F5-8E4A-B93C819B8789}" srcOrd="3" destOrd="0" parTransId="{CADC6F9B-4257-4D15-8268-EC425404772E}" sibTransId="{3E95E155-B3EE-4B4C-A08F-653F47578A5C}"/>
    <dgm:cxn modelId="{1BB2484E-75BF-41B1-824F-561D44E768B6}" srcId="{6D01853B-2121-45D0-A421-BE3C5EAC8715}" destId="{730A5BFB-6C8E-4448-BEA7-FF462C86D31A}" srcOrd="1" destOrd="0" parTransId="{4CE89146-9868-4821-BCC3-2ACF7949EF0D}" sibTransId="{FAE8D6C5-1A08-44C1-AA81-9645EF5DD4B6}"/>
    <dgm:cxn modelId="{4B0D7B8F-EB69-4C03-BC20-578A00F150AA}" type="presOf" srcId="{D32D02CA-690E-4E6D-AF58-A56CE8CF5D84}" destId="{CD526A16-A2BF-4895-A72C-DF8172F0D030}" srcOrd="1" destOrd="0" presId="urn:microsoft.com/office/officeart/2005/8/layout/vProcess5"/>
    <dgm:cxn modelId="{84D9E38F-70C6-4D1C-A621-4D8B860F3A72}" type="presOf" srcId="{BEE3BBC1-EDDA-4137-8CA6-01152071DD16}" destId="{D2D86AFC-9EBD-4CD3-996C-860E1B2E7679}" srcOrd="0" destOrd="0" presId="urn:microsoft.com/office/officeart/2005/8/layout/vProcess5"/>
    <dgm:cxn modelId="{1E14EDA0-F378-4B85-8F59-C1FEDA8E78B1}" type="presOf" srcId="{D32D02CA-690E-4E6D-AF58-A56CE8CF5D84}" destId="{52CF08EE-FC07-4F3A-AE2C-1ABE9991D313}" srcOrd="0" destOrd="0" presId="urn:microsoft.com/office/officeart/2005/8/layout/vProcess5"/>
    <dgm:cxn modelId="{83E201C7-4556-4C3D-BA49-853B3AF4FA77}" type="presOf" srcId="{730A5BFB-6C8E-4448-BEA7-FF462C86D31A}" destId="{5C6828A3-2BD5-4CD3-A58A-158EA6C95BF4}" srcOrd="1" destOrd="0" presId="urn:microsoft.com/office/officeart/2005/8/layout/vProcess5"/>
    <dgm:cxn modelId="{756F62C7-6728-4FFE-8C43-ED5638363579}" type="presOf" srcId="{0A3DAC86-CAAE-4FDC-9CDB-64ED42F3824A}" destId="{4D36278D-C543-42C0-81BA-FFD7A742B783}" srcOrd="0" destOrd="0" presId="urn:microsoft.com/office/officeart/2005/8/layout/vProcess5"/>
    <dgm:cxn modelId="{5DFA97C7-8BB2-4FEF-B171-57DCED621F43}" type="presOf" srcId="{730A5BFB-6C8E-4448-BEA7-FF462C86D31A}" destId="{ED9048FA-4DF8-49C1-862E-BCD18747ED1B}" srcOrd="0" destOrd="0" presId="urn:microsoft.com/office/officeart/2005/8/layout/vProcess5"/>
    <dgm:cxn modelId="{406DB3DC-4E19-4C00-BD4D-2A8D7A9BD05E}" type="presOf" srcId="{6D01853B-2121-45D0-A421-BE3C5EAC8715}" destId="{D5530614-D50D-4F2C-BDDB-F25457E3E3C3}" srcOrd="0" destOrd="0" presId="urn:microsoft.com/office/officeart/2005/8/layout/vProcess5"/>
    <dgm:cxn modelId="{3DC57EE8-1967-4E23-B5C0-46DE41DDACA6}" type="presOf" srcId="{4C5DD96C-628D-4EF5-B236-FE620887679E}" destId="{E3B5DFDF-2984-4177-AF8E-09FDA111ECE3}" srcOrd="1" destOrd="0" presId="urn:microsoft.com/office/officeart/2005/8/layout/vProcess5"/>
    <dgm:cxn modelId="{C5EB55F9-FB23-401E-B635-7841E895EFF9}" type="presOf" srcId="{80C10706-9F56-49F5-8E4A-B93C819B8789}" destId="{CF79B2C0-B37B-4786-8269-C2D92186ACC4}" srcOrd="0" destOrd="0" presId="urn:microsoft.com/office/officeart/2005/8/layout/vProcess5"/>
    <dgm:cxn modelId="{71458428-4A53-49B9-AE1B-A80F5408C6AC}" type="presParOf" srcId="{D5530614-D50D-4F2C-BDDB-F25457E3E3C3}" destId="{0D52DDC3-2069-4EB3-9C69-9F229A5B4DD6}" srcOrd="0" destOrd="0" presId="urn:microsoft.com/office/officeart/2005/8/layout/vProcess5"/>
    <dgm:cxn modelId="{589244DE-CB34-4D98-AF80-A6B489954C96}" type="presParOf" srcId="{D5530614-D50D-4F2C-BDDB-F25457E3E3C3}" destId="{52CF08EE-FC07-4F3A-AE2C-1ABE9991D313}" srcOrd="1" destOrd="0" presId="urn:microsoft.com/office/officeart/2005/8/layout/vProcess5"/>
    <dgm:cxn modelId="{A338AF70-2C5C-49A2-BC35-164CA4A0DDB1}" type="presParOf" srcId="{D5530614-D50D-4F2C-BDDB-F25457E3E3C3}" destId="{ED9048FA-4DF8-49C1-862E-BCD18747ED1B}" srcOrd="2" destOrd="0" presId="urn:microsoft.com/office/officeart/2005/8/layout/vProcess5"/>
    <dgm:cxn modelId="{89B8B618-9CB3-453C-8308-F487BE3EC58A}" type="presParOf" srcId="{D5530614-D50D-4F2C-BDDB-F25457E3E3C3}" destId="{21826BC5-E65D-4FDF-AC39-D7462AD0A7C9}" srcOrd="3" destOrd="0" presId="urn:microsoft.com/office/officeart/2005/8/layout/vProcess5"/>
    <dgm:cxn modelId="{30CCEF79-6622-4D40-B7A0-DEF6A9C4BE1B}" type="presParOf" srcId="{D5530614-D50D-4F2C-BDDB-F25457E3E3C3}" destId="{CF79B2C0-B37B-4786-8269-C2D92186ACC4}" srcOrd="4" destOrd="0" presId="urn:microsoft.com/office/officeart/2005/8/layout/vProcess5"/>
    <dgm:cxn modelId="{A8415330-72FB-479F-8049-1EBC61F41F6E}" type="presParOf" srcId="{D5530614-D50D-4F2C-BDDB-F25457E3E3C3}" destId="{D2D86AFC-9EBD-4CD3-996C-860E1B2E7679}" srcOrd="5" destOrd="0" presId="urn:microsoft.com/office/officeart/2005/8/layout/vProcess5"/>
    <dgm:cxn modelId="{69FF126F-AF5A-4533-969F-103D585CE6FE}" type="presParOf" srcId="{D5530614-D50D-4F2C-BDDB-F25457E3E3C3}" destId="{9A55D2DD-9CEF-40AD-8F16-DFB723EEFBCF}" srcOrd="6" destOrd="0" presId="urn:microsoft.com/office/officeart/2005/8/layout/vProcess5"/>
    <dgm:cxn modelId="{1E346871-3B1D-48EC-8E69-ED84A0FF0917}" type="presParOf" srcId="{D5530614-D50D-4F2C-BDDB-F25457E3E3C3}" destId="{4D36278D-C543-42C0-81BA-FFD7A742B783}" srcOrd="7" destOrd="0" presId="urn:microsoft.com/office/officeart/2005/8/layout/vProcess5"/>
    <dgm:cxn modelId="{2F5DF235-D0CE-4832-B013-78313872FFA3}" type="presParOf" srcId="{D5530614-D50D-4F2C-BDDB-F25457E3E3C3}" destId="{CD526A16-A2BF-4895-A72C-DF8172F0D030}" srcOrd="8" destOrd="0" presId="urn:microsoft.com/office/officeart/2005/8/layout/vProcess5"/>
    <dgm:cxn modelId="{1EE203A2-7A97-448C-A0E1-D66217F07586}" type="presParOf" srcId="{D5530614-D50D-4F2C-BDDB-F25457E3E3C3}" destId="{5C6828A3-2BD5-4CD3-A58A-158EA6C95BF4}" srcOrd="9" destOrd="0" presId="urn:microsoft.com/office/officeart/2005/8/layout/vProcess5"/>
    <dgm:cxn modelId="{6904AEF9-5FC3-4C50-BAD6-F90B4DA41F01}" type="presParOf" srcId="{D5530614-D50D-4F2C-BDDB-F25457E3E3C3}" destId="{E3B5DFDF-2984-4177-AF8E-09FDA111ECE3}" srcOrd="10" destOrd="0" presId="urn:microsoft.com/office/officeart/2005/8/layout/vProcess5"/>
    <dgm:cxn modelId="{6BDFE2F1-BA53-473E-87CA-4AC10058E25F}" type="presParOf" srcId="{D5530614-D50D-4F2C-BDDB-F25457E3E3C3}" destId="{5E909271-AD8A-4C94-8591-E785CA7202C4}"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F08EE-FC07-4F3A-AE2C-1ABE9991D313}">
      <dsp:nvSpPr>
        <dsp:cNvPr id="0" name=""/>
        <dsp:cNvSpPr/>
      </dsp:nvSpPr>
      <dsp:spPr>
        <a:xfrm>
          <a:off x="27440" y="0"/>
          <a:ext cx="8602133" cy="92763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0" i="0" kern="1200" dirty="0"/>
            <a:t>A capital item is a single item with a list price of $5K or more. </a:t>
          </a:r>
          <a:endParaRPr lang="en-US" sz="2600" kern="1200" dirty="0"/>
        </a:p>
      </dsp:txBody>
      <dsp:txXfrm>
        <a:off x="54610" y="27170"/>
        <a:ext cx="7522752" cy="873298"/>
      </dsp:txXfrm>
    </dsp:sp>
    <dsp:sp modelId="{ED9048FA-4DF8-49C1-862E-BCD18747ED1B}">
      <dsp:nvSpPr>
        <dsp:cNvPr id="0" name=""/>
        <dsp:cNvSpPr/>
      </dsp:nvSpPr>
      <dsp:spPr>
        <a:xfrm>
          <a:off x="720428" y="1096300"/>
          <a:ext cx="8602133" cy="92763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0" i="0" kern="1200"/>
            <a:t>It is </a:t>
          </a:r>
          <a:r>
            <a:rPr lang="en-US" sz="2600" b="1" i="1" kern="1200"/>
            <a:t>NO LONGER ALLOWABLE</a:t>
          </a:r>
          <a:r>
            <a:rPr lang="en-US" sz="2600" b="1" kern="1200"/>
            <a:t> </a:t>
          </a:r>
          <a:r>
            <a:rPr lang="en-US" sz="2600" kern="1200"/>
            <a:t>to make a capital purchase of a </a:t>
          </a:r>
          <a:r>
            <a:rPr lang="en-US" sz="2600" b="0" i="0" kern="1200"/>
            <a:t>single item over $5K  (now a violation)</a:t>
          </a:r>
          <a:endParaRPr lang="en-US" sz="2600" kern="1200"/>
        </a:p>
      </dsp:txBody>
      <dsp:txXfrm>
        <a:off x="747598" y="1123470"/>
        <a:ext cx="7224399" cy="873298"/>
      </dsp:txXfrm>
    </dsp:sp>
    <dsp:sp modelId="{21826BC5-E65D-4FDF-AC39-D7462AD0A7C9}">
      <dsp:nvSpPr>
        <dsp:cNvPr id="0" name=""/>
        <dsp:cNvSpPr/>
      </dsp:nvSpPr>
      <dsp:spPr>
        <a:xfrm>
          <a:off x="1430104" y="2192600"/>
          <a:ext cx="8602133" cy="92763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Must now be routed via</a:t>
          </a:r>
          <a:r>
            <a:rPr lang="en-US" sz="2600" b="0" i="0" kern="1200"/>
            <a:t> a Purchase Order request </a:t>
          </a:r>
          <a:endParaRPr lang="en-US" sz="2600" kern="1200"/>
        </a:p>
      </dsp:txBody>
      <dsp:txXfrm>
        <a:off x="1457274" y="2219770"/>
        <a:ext cx="7235152" cy="873298"/>
      </dsp:txXfrm>
    </dsp:sp>
    <dsp:sp modelId="{CF79B2C0-B37B-4786-8269-C2D92186ACC4}">
      <dsp:nvSpPr>
        <dsp:cNvPr id="0" name=""/>
        <dsp:cNvSpPr/>
      </dsp:nvSpPr>
      <dsp:spPr>
        <a:xfrm>
          <a:off x="2150533" y="3288900"/>
          <a:ext cx="8602133" cy="92763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Need to</a:t>
          </a:r>
          <a:r>
            <a:rPr lang="en-US" sz="2600" b="0" i="0" kern="1200"/>
            <a:t> obtain a quote from the vendor and route a PO request Smartsheet</a:t>
          </a:r>
          <a:endParaRPr lang="en-US" sz="2600" kern="1200"/>
        </a:p>
      </dsp:txBody>
      <dsp:txXfrm>
        <a:off x="2177703" y="3316070"/>
        <a:ext cx="7224399" cy="873298"/>
      </dsp:txXfrm>
    </dsp:sp>
    <dsp:sp modelId="{D2D86AFC-9EBD-4CD3-996C-860E1B2E7679}">
      <dsp:nvSpPr>
        <dsp:cNvPr id="0" name=""/>
        <dsp:cNvSpPr/>
      </dsp:nvSpPr>
      <dsp:spPr>
        <a:xfrm>
          <a:off x="7999168" y="710486"/>
          <a:ext cx="602965" cy="6029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134835" y="710486"/>
        <a:ext cx="331631" cy="453731"/>
      </dsp:txXfrm>
    </dsp:sp>
    <dsp:sp modelId="{9A55D2DD-9CEF-40AD-8F16-DFB723EEFBCF}">
      <dsp:nvSpPr>
        <dsp:cNvPr id="0" name=""/>
        <dsp:cNvSpPr/>
      </dsp:nvSpPr>
      <dsp:spPr>
        <a:xfrm>
          <a:off x="8719597" y="1806786"/>
          <a:ext cx="602965" cy="6029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855264" y="1806786"/>
        <a:ext cx="331631" cy="453731"/>
      </dsp:txXfrm>
    </dsp:sp>
    <dsp:sp modelId="{4D36278D-C543-42C0-81BA-FFD7A742B783}">
      <dsp:nvSpPr>
        <dsp:cNvPr id="0" name=""/>
        <dsp:cNvSpPr/>
      </dsp:nvSpPr>
      <dsp:spPr>
        <a:xfrm>
          <a:off x="9429273" y="2903087"/>
          <a:ext cx="602965" cy="6029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564940" y="2903087"/>
        <a:ext cx="331631" cy="45373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2T22:00:15.314"/>
    </inkml:context>
    <inkml:brush xml:id="br0">
      <inkml:brushProperty name="width" value="0.035" units="cm"/>
      <inkml:brushProperty name="height" value="0.035" units="cm"/>
      <inkml:brushProperty name="color" value="#E71224"/>
    </inkml:brush>
  </inkml:definitions>
  <inkml:trace contextRef="#ctx0" brushRef="#br0">486 819 24575,'26'2'0,"0"1"0,-1 1 0,42 12 0,-34-8 0,44 6 0,-57-12 0,13 2 0,50-1 0,-75-3 0,1 0 0,-1-1 0,0 0 0,0-1 0,1 0 0,-1 0 0,-1-1 0,1 0 0,0 0 0,-1-1 0,10-6 0,-5 2 0,-1-1 0,0 0 0,0-1 0,-1 0 0,-1 0 0,0-1 0,0-1 0,-1 1 0,-1-1 0,0-1 0,0 0 0,-1 0 0,-1 0 0,0 0 0,-1-1 0,0 0 0,-1 0 0,-1 0 0,0 0 0,-1 0 0,0-15 0,-1 7 0,-1 0 0,0 0 0,-2 0 0,-5-24 0,5 38 0,1 0 0,-1-1 0,-1 1 0,1 0 0,-1 1 0,-1-1 0,0 1 0,0 0 0,0 0 0,-1 0 0,1 1 0,-2 0 0,-9-8 0,-294-193 0,289 196 0,0 0 0,-42-13 0,-24-11 0,74 29 0,0 0 0,-1 2 0,1 0 0,-1 0 0,0 1 0,0 1 0,-1 1 0,1-1 0,0 2 0,0 0 0,-1 1 0,1 1 0,0 0 0,-16 4 0,5 1 0,1 0 0,0 2 0,0 1 0,1 0 0,0 2 0,1 0 0,-22 17 0,36-22 0,0-1 0,1 2 0,-1-1 0,1 1 0,1 0 0,0 0 0,0 1 0,0-1 0,1 1 0,0 1 0,1-1 0,0 1 0,1-1 0,0 1 0,-3 16 0,1 9 0,2 1 0,1-1 0,3 43 0,0-30 0,0-35 0,1 0 0,0 1 0,1-1 0,0 0 0,1-1 0,1 1 0,0-1 0,1 0 0,0 0 0,0 0 0,1-1 0,1 0 0,0 0 0,1-1 0,9 10 0,1-2 0,0 0 0,1-2 0,0 0 0,2-1 0,0-1 0,42 20 0,5-8-448,2-2-1,75 14 0,-145-37 430,20 4-6807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2T22:00:18"/>
    </inkml:context>
    <inkml:brush xml:id="br0">
      <inkml:brushProperty name="width" value="0.035" units="cm"/>
      <inkml:brushProperty name="height" value="0.035" units="cm"/>
      <inkml:brushProperty name="color" value="#E71224"/>
    </inkml:brush>
  </inkml:definitions>
  <inkml:trace contextRef="#ctx0" brushRef="#br0">460 835 24575,'42'2'0,"1"2"0,68 16 0,-63-10 0,75 6 0,-101-15 0,127 0 0,-135-2 0,0 0 0,0-1 0,-1-1 0,1 0 0,0-1 0,-1 0 0,0-1 0,16-9 0,-23 10 0,0-1 0,-1 1 0,0-1 0,0 0 0,0 0 0,-1 0 0,0-1 0,0 0 0,0 0 0,-1 0 0,5-11 0,-2 5 0,-1-2 0,-1 1 0,0 0 0,3-27 0,-5 22 0,-1 0 0,-1 0 0,0 0 0,-2 0 0,0 0 0,-1 1 0,0-1 0,-2 0 0,-6-16 0,0 6 0,-2 1 0,-1 1 0,-2 0 0,-29-39 0,22 32 0,-2 1 0,-1 1 0,-1 2 0,-2 0 0,-48-37 0,61 55 0,-1 1 0,-1 1 0,0 1 0,0 0 0,0 1 0,-1 1 0,0 0 0,0 2 0,-1 0 0,1 2 0,-1 0 0,-35 1 0,16-1 0,-39-7 0,49 5 0,0 0 0,-50 2 0,68 3 0,0 0 0,0 1 0,0 1 0,0-1 0,1 2 0,-1-1 0,1 1 0,0 1 0,0 0 0,-17 11 0,8-2 0,1 0 0,1 1 0,0 1 0,1 0 0,1 1 0,0 1 0,1 1 0,1 0 0,1 0 0,1 1 0,1 1 0,0 0 0,2 0 0,0 1 0,1 0 0,2 0 0,0 1 0,1-1 0,1 1 0,2 0 0,1 31 0,-1-39 0,2-1 0,0 1 0,1-1 0,0 0 0,1 0 0,8 22 0,-8-28 0,1 0 0,0-1 0,1 0 0,-1 0 0,2 0 0,-1-1 0,0 1 0,1-1 0,1-1 0,-1 1 0,1-1 0,11 8 0,17 10 0,-24-14 0,1-1 0,1 0 0,0-1 0,18 7 0,67 25-8,98 33-1349,-172-65-5469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5:59.879"/>
    </inkml:context>
    <inkml:brush xml:id="br0">
      <inkml:brushProperty name="width" value="0.035" units="cm"/>
      <inkml:brushProperty name="height" value="0.035" units="cm"/>
    </inkml:brush>
  </inkml:definitions>
  <inkml:trace contextRef="#ctx0" brushRef="#br0">1 221 24575,'304'-13'0,"-40"2"0,-171 7 0,107-19 0,87-30 0,-191 34 0,126-6 0,-2 1 0,-174 17 0,85-1 0,-54 5 0,3-10 0,-80 13-35,11-4 180,-11 4-175,0 0 0,1 0 0,-1 0 0,0 0 0,0 0 0,0 0-1,0-1 1,0 1 0,0 0 0,1 0 0,-1 0 0,0 0 0,0-1 0,0 1 0,0 0 0,0 0-1,0 0 1,0 0 0,0-1 0,0 1 0,0 0 0,0 0 0,0 0 0,0 0 0,0-1-1,0 1 1,0 0 0,0 0 0,0 0 0,0-1 0,0 1 0,-1 0 0,1 0 0,0 0-1,0 0 1,0 0 0,0-1 0,0 1 0,0 0 0,0 0 0,-1 0 0,1 0 0,0 0 0,0 0-1,0-1 1,0 1 0,0 0 0,-1 0 0,-9-7-6796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02.711"/>
    </inkml:context>
    <inkml:brush xml:id="br0">
      <inkml:brushProperty name="width" value="0.035" units="cm"/>
      <inkml:brushProperty name="height" value="0.035" units="cm"/>
    </inkml:brush>
  </inkml:definitions>
  <inkml:trace contextRef="#ctx0" brushRef="#br0">22 0 24575,'13'13'0,"2"0"0,-1-2 0,2 0 0,-1 0 0,2-2 0,-1 0 0,1 0 0,0-2 0,1 0 0,0-1 0,32 6 0,-27-5 0,0 1 0,0 1 0,31 17 0,-6-3 0,-46-22 0,29 17 0,-31-17 0,1-1 0,0 1 0,-1-1 0,1 1 0,-1 0 0,1-1 0,-1 1 0,1 0 0,-1 0 0,0 0 0,1-1 0,-1 1 0,0 0 0,1 0 0,-1 0 0,0 0 0,0-1 0,0 1 0,0 0 0,0 0 0,0 0 0,0 0 0,0 0 0,0 0 0,0-1 0,-1 1 0,1 0 0,0 0 0,0 0 0,-1 0 0,1-1 0,-1 1 0,1 0 0,-1 0 0,1-1 0,-1 1 0,1 0 0,-2 0 0,-9 10 0,0-1 0,-2 0 0,1 0 0,-1-2 0,-16 10 0,-10 6 0,20-11 0,-17 12 0,-1-1 0,0-2 0,-73 30 0,103-50 0,0 1 0,0-1 0,0 1 0,0 1 0,1-1 0,-1 1 0,1 0 0,0 0 0,0 1 0,-9 9 0,15-13-34,-1-1 0,1 1 0,0-1 0,-1 0 0,1 1-1,0-1 1,-1 1 0,1-1 0,0 1 0,0-1 0,0 1 0,-1-1 0,1 1-1,0-1 1,0 1 0,0-1 0,0 1 0,0-1 0,0 1 0,0-1-1,0 1 1,0-1 0,0 1 0,0-1 0,1 1 0,-1-1 0,0 1 0,0-1-1,0 1 1,1-1 0,-1 1 0,0-1 0,1 1 0,-1-1 0,0 0 0,1 1-1,-1-1 1,0 0 0,1 1 0,9 4-6792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09.524"/>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17.275"/>
    </inkml:context>
    <inkml:brush xml:id="br0">
      <inkml:brushProperty name="width" value="0.035" units="cm"/>
      <inkml:brushProperty name="height" value="0.035" units="cm"/>
      <inkml:brushProperty name="color" value="#E71224"/>
    </inkml:brush>
  </inkml:definitions>
  <inkml:trace contextRef="#ctx0" brushRef="#br0">1 211 24317,'2328'-211'0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20.352"/>
    </inkml:context>
    <inkml:brush xml:id="br0">
      <inkml:brushProperty name="width" value="0.035" units="cm"/>
      <inkml:brushProperty name="height" value="0.035" units="cm"/>
      <inkml:brushProperty name="color" value="#E71224"/>
    </inkml:brush>
  </inkml:definitions>
  <inkml:trace contextRef="#ctx0" brushRef="#br0">168 1 24575,'11'0'0,"0"1"0,0 1 0,0 0 0,-1 0 0,1 1 0,0 0 0,-1 1 0,0 0 0,0 1 0,15 9 0,6 7 0,51 45 0,-4-4 0,-75-60 0,0 0 0,-1 0 0,1 1 0,0-1 0,-1 0 0,1 1 0,-1 0 0,0-1 0,1 1 0,-1 0 0,-1 0 0,3 4 0,-4-5 0,0 0 0,1-1 0,-1 1 0,0 0 0,0 0 0,0-1 0,-1 1 0,1 0 0,0 0 0,-1-1 0,1 1 0,-1 0 0,1-1 0,-1 1 0,0 0 0,0-1 0,1 1 0,-1-1 0,-1 1 0,1-1 0,0 0 0,0 1 0,0-1 0,-1 0 0,-1 2 0,-16 12 0,-1 0 0,-1-1 0,0-2 0,-23 12 0,24-15 0,1 1 0,0 1 0,1 1 0,1 1 0,-33 29 0,24-16 0,-2-1 0,-48 34 0,17-14 0,51-40 0,3-1 0,0 0 0,0 0 0,1 0 0,-1 1 0,1 0 0,-7 8 0,11-12-29,0-1 0,0 0 0,-1 1 0,1-1 0,0 0 0,0 1 0,0-1 0,0 0 0,0 1 0,0-1 0,0 0 0,0 1 0,0-1 0,0 0 0,0 1-1,0-1 1,0 1 0,0-1 0,0 0 0,0 1 0,0-1 0,0 0 0,1 1 0,-1-1 0,0 0 0,0 1 0,0-1 0,0 0 0,1 0 0,-1 1 0,0-1 0,0 0 0,1 0 0,-1 1 0,0-1 0,1 0-1,-1 0 1,0 0 0,1 1 0,-1-1 0,0 0 0,1 0 0,-1 0 0,0 0 0,1 0 0,0 0 0,9 3-6797</inkml:trace>
</inkml:ink>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9/15/2026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9/15/2026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customXml" Target="../ink/ink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hyperlink" Target="https://risk.arizona.edu/sites/default/files/2024-12/personal_vehicle_use.pdf" TargetMode="External"/><Relationship Id="rId2" Type="http://schemas.openxmlformats.org/officeDocument/2006/relationships/hyperlink" Target="https://has.arizona.edu/travel-request-concur-demo" TargetMode="External"/><Relationship Id="rId1" Type="http://schemas.openxmlformats.org/officeDocument/2006/relationships/slideLayout" Target="../slideLayouts/slideLayout7.xml"/><Relationship Id="rId5" Type="http://schemas.openxmlformats.org/officeDocument/2006/relationships/hyperlink" Target="https://finance.arizona.edu/form/travel-non-employee-travel-profile-request" TargetMode="External"/><Relationship Id="rId4" Type="http://schemas.openxmlformats.org/officeDocument/2006/relationships/hyperlink" Target="https://arizona.sabacloud.com/Saba/Web_spf/NA7P1PRD161/common/ledetail/0000021861/latestversion"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3.png"/><Relationship Id="rId12" Type="http://schemas.openxmlformats.org/officeDocument/2006/relationships/customXml" Target="../ink/ink7.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customXml" Target="../ink/ink4.xml"/><Relationship Id="rId11"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customXml" Target="../ink/ink6.xml"/><Relationship Id="rId4" Type="http://schemas.openxmlformats.org/officeDocument/2006/relationships/customXml" Target="../ink/ink3.xml"/><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drc.arizona.edu/"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hyperlink" Target="file:///C:\Users\angieboylan\OneDrive%20-%20University%20of%20Arizona\Anthony%20Travel%20flight%20booking%20via%20CONCUR.pdf" TargetMode="Externa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1CA2540-FD07-4286-91E4-8D0DE4E50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C402D0-F86D-F913-113F-DBE88A915E11}"/>
              </a:ext>
            </a:extLst>
          </p:cNvPr>
          <p:cNvSpPr>
            <a:spLocks noGrp="1"/>
          </p:cNvSpPr>
          <p:nvPr>
            <p:ph type="ctrTitle"/>
          </p:nvPr>
        </p:nvSpPr>
        <p:spPr>
          <a:xfrm>
            <a:off x="858027" y="1790699"/>
            <a:ext cx="7642325" cy="2509213"/>
          </a:xfrm>
        </p:spPr>
        <p:txBody>
          <a:bodyPr>
            <a:noAutofit/>
          </a:bodyPr>
          <a:lstStyle/>
          <a:p>
            <a:r>
              <a:rPr lang="en-US" sz="8000" dirty="0"/>
              <a:t>Concur travel &amp; expense updates</a:t>
            </a:r>
          </a:p>
        </p:txBody>
      </p:sp>
      <p:sp>
        <p:nvSpPr>
          <p:cNvPr id="3" name="Subtitle 2">
            <a:extLst>
              <a:ext uri="{FF2B5EF4-FFF2-40B4-BE49-F238E27FC236}">
                <a16:creationId xmlns:a16="http://schemas.microsoft.com/office/drawing/2014/main" id="{3D330221-854E-1B16-9E6D-69B9C144680B}"/>
              </a:ext>
            </a:extLst>
          </p:cNvPr>
          <p:cNvSpPr>
            <a:spLocks noGrp="1"/>
          </p:cNvSpPr>
          <p:nvPr>
            <p:ph type="subTitle" idx="1"/>
          </p:nvPr>
        </p:nvSpPr>
        <p:spPr>
          <a:xfrm>
            <a:off x="677429" y="4314360"/>
            <a:ext cx="7550894" cy="1371599"/>
          </a:xfrm>
        </p:spPr>
        <p:txBody>
          <a:bodyPr>
            <a:normAutofit/>
          </a:bodyPr>
          <a:lstStyle/>
          <a:p>
            <a:pPr>
              <a:lnSpc>
                <a:spcPct val="110000"/>
              </a:lnSpc>
            </a:pPr>
            <a:endParaRPr lang="en-US" dirty="0">
              <a:solidFill>
                <a:schemeClr val="tx1">
                  <a:lumMod val="50000"/>
                  <a:lumOff val="50000"/>
                </a:schemeClr>
              </a:solidFill>
            </a:endParaRPr>
          </a:p>
          <a:p>
            <a:pPr>
              <a:lnSpc>
                <a:spcPct val="110000"/>
              </a:lnSpc>
            </a:pPr>
            <a:r>
              <a:rPr lang="en-US" dirty="0">
                <a:solidFill>
                  <a:schemeClr val="tx1">
                    <a:lumMod val="50000"/>
                    <a:lumOff val="50000"/>
                  </a:schemeClr>
                </a:solidFill>
              </a:rPr>
              <a:t>HAS FACULTY PRESENTATION – Business office</a:t>
            </a:r>
          </a:p>
        </p:txBody>
      </p:sp>
      <p:pic>
        <p:nvPicPr>
          <p:cNvPr id="36" name="Picture 35">
            <a:extLst>
              <a:ext uri="{FF2B5EF4-FFF2-40B4-BE49-F238E27FC236}">
                <a16:creationId xmlns:a16="http://schemas.microsoft.com/office/drawing/2014/main" id="{214924F5-CDC2-4DFA-82F3-4843ADD678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55295" t="89389" r="26987" b="24"/>
          <a:stretch/>
        </p:blipFill>
        <p:spPr>
          <a:xfrm flipH="1">
            <a:off x="0" y="-1"/>
            <a:ext cx="2596444" cy="872709"/>
          </a:xfrm>
          <a:prstGeom prst="rect">
            <a:avLst/>
          </a:prstGeom>
        </p:spPr>
      </p:pic>
      <p:pic>
        <p:nvPicPr>
          <p:cNvPr id="37" name="Picture 36">
            <a:extLst>
              <a:ext uri="{FF2B5EF4-FFF2-40B4-BE49-F238E27FC236}">
                <a16:creationId xmlns:a16="http://schemas.microsoft.com/office/drawing/2014/main" id="{AED59812-6820-446C-B994-0D059C97DC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91927" t="72411" b="13751"/>
          <a:stretch/>
        </p:blipFill>
        <p:spPr>
          <a:xfrm>
            <a:off x="10473994" y="5564567"/>
            <a:ext cx="1341545" cy="1293433"/>
          </a:xfrm>
          <a:custGeom>
            <a:avLst/>
            <a:gdLst>
              <a:gd name="connsiteX0" fmla="*/ 0 w 1341545"/>
              <a:gd name="connsiteY0" fmla="*/ 0 h 1293433"/>
              <a:gd name="connsiteX1" fmla="*/ 1341545 w 1341545"/>
              <a:gd name="connsiteY1" fmla="*/ 0 h 1293433"/>
              <a:gd name="connsiteX2" fmla="*/ 1341545 w 1341545"/>
              <a:gd name="connsiteY2" fmla="*/ 1293433 h 1293433"/>
              <a:gd name="connsiteX3" fmla="*/ 150847 w 1341545"/>
              <a:gd name="connsiteY3" fmla="*/ 1293433 h 1293433"/>
              <a:gd name="connsiteX4" fmla="*/ 66240 w 1341545"/>
              <a:gd name="connsiteY4" fmla="*/ 1183451 h 1293433"/>
              <a:gd name="connsiteX5" fmla="*/ 0 w 1341545"/>
              <a:gd name="connsiteY5" fmla="*/ 1061841 h 12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545" h="1293433">
                <a:moveTo>
                  <a:pt x="0" y="0"/>
                </a:moveTo>
                <a:lnTo>
                  <a:pt x="1341545" y="0"/>
                </a:lnTo>
                <a:lnTo>
                  <a:pt x="1341545" y="1293433"/>
                </a:lnTo>
                <a:lnTo>
                  <a:pt x="150847" y="1293433"/>
                </a:lnTo>
                <a:lnTo>
                  <a:pt x="66240" y="1183451"/>
                </a:lnTo>
                <a:lnTo>
                  <a:pt x="0" y="1061841"/>
                </a:lnTo>
                <a:close/>
              </a:path>
            </a:pathLst>
          </a:custGeom>
        </p:spPr>
      </p:pic>
      <p:pic>
        <p:nvPicPr>
          <p:cNvPr id="38" name="Graphic 37" descr="Airplane">
            <a:extLst>
              <a:ext uri="{FF2B5EF4-FFF2-40B4-BE49-F238E27FC236}">
                <a16:creationId xmlns:a16="http://schemas.microsoft.com/office/drawing/2014/main" id="{73729E24-76FA-064E-D26D-CBFBBD8758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500818">
            <a:off x="7140851" y="1413116"/>
            <a:ext cx="4743406" cy="4743406"/>
          </a:xfrm>
          <a:prstGeom prst="rect">
            <a:avLst/>
          </a:prstGeom>
        </p:spPr>
      </p:pic>
      <p:pic>
        <p:nvPicPr>
          <p:cNvPr id="39" name="Picture 38">
            <a:extLst>
              <a:ext uri="{FF2B5EF4-FFF2-40B4-BE49-F238E27FC236}">
                <a16:creationId xmlns:a16="http://schemas.microsoft.com/office/drawing/2014/main" id="{E844ED7C-1917-40D8-8B42-1B1C27BC5A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3623" t="43915" r="1" b="18252"/>
          <a:stretch/>
        </p:blipFill>
        <p:spPr>
          <a:xfrm flipH="1">
            <a:off x="0" y="3142319"/>
            <a:ext cx="4605339" cy="3715682"/>
          </a:xfrm>
          <a:prstGeom prst="rect">
            <a:avLst/>
          </a:prstGeom>
        </p:spPr>
      </p:pic>
    </p:spTree>
    <p:extLst>
      <p:ext uri="{BB962C8B-B14F-4D97-AF65-F5344CB8AC3E}">
        <p14:creationId xmlns:p14="http://schemas.microsoft.com/office/powerpoint/2010/main" val="2216746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948365-06B3-BD29-2795-D8E2B37E7B0D}"/>
              </a:ext>
            </a:extLst>
          </p:cNvPr>
          <p:cNvSpPr txBox="1"/>
          <p:nvPr/>
        </p:nvSpPr>
        <p:spPr>
          <a:xfrm>
            <a:off x="557784" y="609058"/>
            <a:ext cx="10927080" cy="5816977"/>
          </a:xfrm>
          <a:prstGeom prst="rect">
            <a:avLst/>
          </a:prstGeom>
          <a:noFill/>
        </p:spPr>
        <p:txBody>
          <a:bodyPr wrap="square" rtlCol="0">
            <a:spAutoFit/>
          </a:bodyPr>
          <a:lstStyle/>
          <a:p>
            <a:pPr algn="ctr"/>
            <a:r>
              <a:rPr lang="en-US" sz="2800" dirty="0"/>
              <a:t>No more </a:t>
            </a:r>
            <a:r>
              <a:rPr lang="en-US" sz="2800" dirty="0" err="1"/>
              <a:t>PCards</a:t>
            </a:r>
            <a:r>
              <a:rPr lang="en-US" sz="2800" dirty="0"/>
              <a:t> – If you still have a </a:t>
            </a:r>
            <a:r>
              <a:rPr lang="en-US" sz="2800" dirty="0" err="1"/>
              <a:t>PCard</a:t>
            </a:r>
            <a:r>
              <a:rPr lang="en-US" sz="2800" dirty="0"/>
              <a:t>, </a:t>
            </a:r>
          </a:p>
          <a:p>
            <a:pPr algn="ctr"/>
            <a:r>
              <a:rPr lang="en-US" sz="2800" dirty="0"/>
              <a:t>please return to the Business Office or safely destroy it!</a:t>
            </a:r>
          </a:p>
          <a:p>
            <a:pPr algn="ctr"/>
            <a:endParaRPr lang="en-US" sz="2800" dirty="0"/>
          </a:p>
          <a:p>
            <a:pPr algn="ctr"/>
            <a:r>
              <a:rPr lang="en-US" sz="2800" dirty="0"/>
              <a:t>New University Card Options – </a:t>
            </a:r>
          </a:p>
          <a:p>
            <a:pPr algn="ctr"/>
            <a:r>
              <a:rPr lang="en-US" sz="2800" dirty="0" err="1"/>
              <a:t>TravelCard</a:t>
            </a:r>
            <a:r>
              <a:rPr lang="en-US" sz="2800" dirty="0"/>
              <a:t>, </a:t>
            </a:r>
            <a:r>
              <a:rPr lang="en-US" sz="2800" dirty="0" err="1"/>
              <a:t>OneCard</a:t>
            </a:r>
            <a:r>
              <a:rPr lang="en-US" sz="2800" dirty="0"/>
              <a:t> &amp; </a:t>
            </a:r>
            <a:r>
              <a:rPr lang="en-US" sz="2800" dirty="0" err="1"/>
              <a:t>ProCard</a:t>
            </a:r>
            <a:r>
              <a:rPr lang="en-US" sz="2800" dirty="0"/>
              <a:t> </a:t>
            </a:r>
          </a:p>
          <a:p>
            <a:pPr algn="ctr"/>
            <a:endParaRPr lang="en-US" sz="2800" dirty="0"/>
          </a:p>
          <a:p>
            <a:pPr algn="ctr"/>
            <a:r>
              <a:rPr lang="en-US" sz="2800" dirty="0"/>
              <a:t>To request a University Card, you need to first complete </a:t>
            </a:r>
          </a:p>
          <a:p>
            <a:pPr algn="ctr"/>
            <a:r>
              <a:rPr lang="en-US" sz="2800" dirty="0"/>
              <a:t>the training before submitting a Card Request through Concur.</a:t>
            </a:r>
          </a:p>
          <a:p>
            <a:pPr algn="ctr"/>
            <a:endParaRPr lang="en-US" sz="2800" dirty="0"/>
          </a:p>
          <a:p>
            <a:pPr algn="ctr"/>
            <a:r>
              <a:rPr lang="en-US" sz="2800" dirty="0"/>
              <a:t>Reimbursement of out-of-pocket expenses is limited to qualified and approved travel expenditures incurred while conducting University business that could not reasonably be paid using a University payment method.</a:t>
            </a:r>
          </a:p>
          <a:p>
            <a:endParaRPr lang="en-US" dirty="0"/>
          </a:p>
          <a:p>
            <a:endParaRPr lang="en-US" dirty="0"/>
          </a:p>
        </p:txBody>
      </p:sp>
    </p:spTree>
    <p:extLst>
      <p:ext uri="{BB962C8B-B14F-4D97-AF65-F5344CB8AC3E}">
        <p14:creationId xmlns:p14="http://schemas.microsoft.com/office/powerpoint/2010/main" val="2094244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C90C-0963-90B0-EDB0-AD46C348A042}"/>
              </a:ext>
            </a:extLst>
          </p:cNvPr>
          <p:cNvSpPr txBox="1"/>
          <p:nvPr/>
        </p:nvSpPr>
        <p:spPr>
          <a:xfrm>
            <a:off x="829733" y="1432470"/>
            <a:ext cx="10219267" cy="4154984"/>
          </a:xfrm>
          <a:prstGeom prst="rect">
            <a:avLst/>
          </a:prstGeom>
          <a:noFill/>
        </p:spPr>
        <p:txBody>
          <a:bodyPr wrap="square">
            <a:spAutoFit/>
          </a:bodyPr>
          <a:lstStyle/>
          <a:p>
            <a:endParaRPr lang="en-US" sz="1800" dirty="0"/>
          </a:p>
          <a:p>
            <a:endParaRPr lang="en-US" dirty="0"/>
          </a:p>
          <a:p>
            <a:endParaRPr lang="en-US" sz="1800" dirty="0"/>
          </a:p>
          <a:p>
            <a:pPr marL="457200" indent="-457200">
              <a:buFont typeface="Arial" panose="020B0604020202020204" pitchFamily="34" charset="0"/>
              <a:buChar char="•"/>
            </a:pPr>
            <a:r>
              <a:rPr lang="en-US" sz="3200" dirty="0"/>
              <a:t>Currently only 1 in the Department, held by Cindy Barnett</a:t>
            </a:r>
          </a:p>
          <a:p>
            <a:pPr marL="457200" indent="-457200">
              <a:buFont typeface="Arial" panose="020B0604020202020204" pitchFamily="34" charset="0"/>
              <a:buChar char="•"/>
            </a:pPr>
            <a:r>
              <a:rPr lang="en-US" sz="3200" dirty="0"/>
              <a:t>Available for use by HAS Employees for operational expenses (less than $10K)</a:t>
            </a:r>
          </a:p>
          <a:p>
            <a:pPr marL="457200" indent="-457200">
              <a:buFont typeface="Arial" panose="020B0604020202020204" pitchFamily="34" charset="0"/>
              <a:buChar char="•"/>
            </a:pPr>
            <a:r>
              <a:rPr lang="en-US" sz="3200" dirty="0"/>
              <a:t>If you don’t have your own University Card – this is the card to use for your non-travel purchases</a:t>
            </a:r>
          </a:p>
          <a:p>
            <a:pPr marL="457200" indent="-457200">
              <a:buFont typeface="Arial" panose="020B0604020202020204" pitchFamily="34" charset="0"/>
              <a:buChar char="•"/>
            </a:pPr>
            <a:r>
              <a:rPr lang="en-US" sz="3200" dirty="0"/>
              <a:t>This card </a:t>
            </a:r>
            <a:r>
              <a:rPr lang="en-US" sz="3200" b="1" i="1" dirty="0"/>
              <a:t>CANNOT</a:t>
            </a:r>
            <a:r>
              <a:rPr lang="en-US" sz="3200" dirty="0"/>
              <a:t> be used for any travel purchases</a:t>
            </a:r>
          </a:p>
          <a:p>
            <a:endParaRPr lang="en-US" sz="1800" dirty="0"/>
          </a:p>
        </p:txBody>
      </p:sp>
      <p:sp>
        <p:nvSpPr>
          <p:cNvPr id="4" name="TextBox 3">
            <a:extLst>
              <a:ext uri="{FF2B5EF4-FFF2-40B4-BE49-F238E27FC236}">
                <a16:creationId xmlns:a16="http://schemas.microsoft.com/office/drawing/2014/main" id="{F205AEAD-29F3-8577-403C-23122B117CF5}"/>
              </a:ext>
            </a:extLst>
          </p:cNvPr>
          <p:cNvSpPr txBox="1"/>
          <p:nvPr/>
        </p:nvSpPr>
        <p:spPr>
          <a:xfrm>
            <a:off x="3040718" y="470478"/>
            <a:ext cx="5797296" cy="1323439"/>
          </a:xfrm>
          <a:prstGeom prst="rect">
            <a:avLst/>
          </a:prstGeom>
          <a:noFill/>
        </p:spPr>
        <p:txBody>
          <a:bodyPr wrap="square" rtlCol="0">
            <a:spAutoFit/>
          </a:bodyPr>
          <a:lstStyle/>
          <a:p>
            <a:pPr algn="ctr"/>
            <a:r>
              <a:rPr lang="en-US" sz="8000" dirty="0"/>
              <a:t>PROCARD</a:t>
            </a:r>
          </a:p>
        </p:txBody>
      </p:sp>
    </p:spTree>
    <p:extLst>
      <p:ext uri="{BB962C8B-B14F-4D97-AF65-F5344CB8AC3E}">
        <p14:creationId xmlns:p14="http://schemas.microsoft.com/office/powerpoint/2010/main" val="4066821996"/>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3A6AE5-A4E1-E044-8941-CAD9B1EDBE21}"/>
              </a:ext>
            </a:extLst>
          </p:cNvPr>
          <p:cNvSpPr txBox="1"/>
          <p:nvPr/>
        </p:nvSpPr>
        <p:spPr>
          <a:xfrm>
            <a:off x="1341120" y="1851766"/>
            <a:ext cx="9345168" cy="4308872"/>
          </a:xfrm>
          <a:prstGeom prst="rect">
            <a:avLst/>
          </a:prstGeom>
          <a:noFill/>
        </p:spPr>
        <p:txBody>
          <a:bodyPr wrap="square">
            <a:spAutoFit/>
          </a:bodyPr>
          <a:lstStyle/>
          <a:p>
            <a:pPr marL="457200" indent="-457200">
              <a:buFont typeface="Arial" panose="020B0604020202020204" pitchFamily="34" charset="0"/>
              <a:buChar char="•"/>
            </a:pPr>
            <a:r>
              <a:rPr lang="en-US" sz="3200" dirty="0"/>
              <a:t>This card </a:t>
            </a:r>
            <a:r>
              <a:rPr lang="en-US" sz="3200" b="1" i="1" dirty="0"/>
              <a:t>CANNOT</a:t>
            </a:r>
            <a:r>
              <a:rPr lang="en-US" sz="3200" dirty="0"/>
              <a:t> be used for any travel purchases for employees other than the cardholder</a:t>
            </a:r>
          </a:p>
          <a:p>
            <a:pPr marL="457200" indent="-457200">
              <a:buFont typeface="Arial" panose="020B0604020202020204" pitchFamily="34" charset="0"/>
              <a:buChar char="•"/>
            </a:pPr>
            <a:r>
              <a:rPr lang="en-US" sz="3200" dirty="0"/>
              <a:t>Designed for employees who travel at least once per year and make travel purchases for themselves only </a:t>
            </a:r>
          </a:p>
          <a:p>
            <a:pPr marL="457200" indent="-457200">
              <a:buFont typeface="Arial" panose="020B0604020202020204" pitchFamily="34" charset="0"/>
              <a:buChar char="•"/>
            </a:pPr>
            <a:r>
              <a:rPr lang="en-US" sz="3200" dirty="0"/>
              <a:t>Able to make infrequent non-travel purchases without exceeding card limits </a:t>
            </a:r>
          </a:p>
          <a:p>
            <a:pPr marL="457200" indent="-457200">
              <a:buFont typeface="Arial" panose="020B0604020202020204" pitchFamily="34" charset="0"/>
              <a:buChar char="•"/>
            </a:pPr>
            <a:r>
              <a:rPr lang="en-US" sz="3200" dirty="0"/>
              <a:t>Should not be used for frequent/ongoing non-travel purchases</a:t>
            </a:r>
          </a:p>
          <a:p>
            <a:endParaRPr lang="en-US" sz="1800" dirty="0"/>
          </a:p>
        </p:txBody>
      </p:sp>
      <p:sp>
        <p:nvSpPr>
          <p:cNvPr id="5" name="TextBox 4">
            <a:extLst>
              <a:ext uri="{FF2B5EF4-FFF2-40B4-BE49-F238E27FC236}">
                <a16:creationId xmlns:a16="http://schemas.microsoft.com/office/drawing/2014/main" id="{DF1C2C4C-925F-619A-891D-92EB2AF6BE06}"/>
              </a:ext>
            </a:extLst>
          </p:cNvPr>
          <p:cNvSpPr txBox="1"/>
          <p:nvPr/>
        </p:nvSpPr>
        <p:spPr>
          <a:xfrm>
            <a:off x="2782062" y="398985"/>
            <a:ext cx="6094476" cy="1323439"/>
          </a:xfrm>
          <a:prstGeom prst="rect">
            <a:avLst/>
          </a:prstGeom>
          <a:noFill/>
        </p:spPr>
        <p:txBody>
          <a:bodyPr wrap="square">
            <a:spAutoFit/>
          </a:bodyPr>
          <a:lstStyle/>
          <a:p>
            <a:pPr algn="ctr"/>
            <a:r>
              <a:rPr lang="en-US" sz="8000" dirty="0"/>
              <a:t>TRAVELCARD</a:t>
            </a:r>
          </a:p>
        </p:txBody>
      </p:sp>
    </p:spTree>
    <p:extLst>
      <p:ext uri="{BB962C8B-B14F-4D97-AF65-F5344CB8AC3E}">
        <p14:creationId xmlns:p14="http://schemas.microsoft.com/office/powerpoint/2010/main" val="3334822703"/>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61B83EC-751D-8B4E-F477-44C2A549ED7E}"/>
              </a:ext>
            </a:extLst>
          </p:cNvPr>
          <p:cNvSpPr txBox="1"/>
          <p:nvPr/>
        </p:nvSpPr>
        <p:spPr>
          <a:xfrm>
            <a:off x="2919222" y="307545"/>
            <a:ext cx="6094476" cy="1323439"/>
          </a:xfrm>
          <a:prstGeom prst="rect">
            <a:avLst/>
          </a:prstGeom>
          <a:noFill/>
        </p:spPr>
        <p:txBody>
          <a:bodyPr wrap="square">
            <a:spAutoFit/>
          </a:bodyPr>
          <a:lstStyle/>
          <a:p>
            <a:pPr algn="ctr"/>
            <a:r>
              <a:rPr lang="en-US" sz="8000" dirty="0"/>
              <a:t>ONECARD</a:t>
            </a:r>
          </a:p>
        </p:txBody>
      </p:sp>
      <p:sp>
        <p:nvSpPr>
          <p:cNvPr id="7" name="TextBox 6">
            <a:extLst>
              <a:ext uri="{FF2B5EF4-FFF2-40B4-BE49-F238E27FC236}">
                <a16:creationId xmlns:a16="http://schemas.microsoft.com/office/drawing/2014/main" id="{B8803A05-1FBF-25D7-606F-86FEA8A8F307}"/>
              </a:ext>
            </a:extLst>
          </p:cNvPr>
          <p:cNvSpPr txBox="1"/>
          <p:nvPr/>
        </p:nvSpPr>
        <p:spPr>
          <a:xfrm>
            <a:off x="905256" y="1773936"/>
            <a:ext cx="10881360" cy="3539430"/>
          </a:xfrm>
          <a:prstGeom prst="rect">
            <a:avLst/>
          </a:prstGeom>
          <a:noFill/>
        </p:spPr>
        <p:txBody>
          <a:bodyPr wrap="square">
            <a:spAutoFit/>
          </a:bodyPr>
          <a:lstStyle/>
          <a:p>
            <a:pPr marL="457200" indent="-457200">
              <a:buFont typeface="Arial" panose="020B0604020202020204" pitchFamily="34" charset="0"/>
              <a:buChar char="•"/>
            </a:pPr>
            <a:r>
              <a:rPr lang="en-US" sz="3200" dirty="0"/>
              <a:t>This card </a:t>
            </a:r>
            <a:r>
              <a:rPr lang="en-US" sz="3200" b="1" i="1" dirty="0"/>
              <a:t>CANNOT</a:t>
            </a:r>
            <a:r>
              <a:rPr lang="en-US" sz="3200" dirty="0"/>
              <a:t> be used for any travel purchases for employees other than the cardholder</a:t>
            </a:r>
          </a:p>
          <a:p>
            <a:pPr marL="457200" indent="-457200">
              <a:buFont typeface="Arial" panose="020B0604020202020204" pitchFamily="34" charset="0"/>
              <a:buChar char="•"/>
            </a:pPr>
            <a:r>
              <a:rPr lang="en-US" sz="3200" dirty="0"/>
              <a:t>Designed for employees who travel at least once per year and make travel purchases for themselves, group/field trip &amp; non- employee travel, including employee/student recruitment </a:t>
            </a:r>
          </a:p>
          <a:p>
            <a:pPr marL="457200" indent="-457200">
              <a:buFont typeface="Arial" panose="020B0604020202020204" pitchFamily="34" charset="0"/>
              <a:buChar char="•"/>
            </a:pPr>
            <a:r>
              <a:rPr lang="en-US" sz="3200" dirty="0"/>
              <a:t>Able to make infrequent non-travel purchases without exceeding card limits </a:t>
            </a:r>
          </a:p>
        </p:txBody>
      </p:sp>
    </p:spTree>
    <p:extLst>
      <p:ext uri="{BB962C8B-B14F-4D97-AF65-F5344CB8AC3E}">
        <p14:creationId xmlns:p14="http://schemas.microsoft.com/office/powerpoint/2010/main" val="3468385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2107A8-A621-9674-5949-DC0DD1645FAA}"/>
              </a:ext>
            </a:extLst>
          </p:cNvPr>
          <p:cNvSpPr txBox="1"/>
          <p:nvPr/>
        </p:nvSpPr>
        <p:spPr>
          <a:xfrm>
            <a:off x="3147822" y="76000"/>
            <a:ext cx="6588252" cy="1015663"/>
          </a:xfrm>
          <a:prstGeom prst="rect">
            <a:avLst/>
          </a:prstGeom>
          <a:noFill/>
        </p:spPr>
        <p:txBody>
          <a:bodyPr wrap="square">
            <a:spAutoFit/>
          </a:bodyPr>
          <a:lstStyle/>
          <a:p>
            <a:r>
              <a:rPr lang="en-US" sz="6000" dirty="0"/>
              <a:t>CARD CHARGES</a:t>
            </a:r>
          </a:p>
        </p:txBody>
      </p:sp>
      <p:pic>
        <p:nvPicPr>
          <p:cNvPr id="7" name="Picture 6" descr="The image displays a dashboard with tabs for locations, dates, cabins, accommodation, expenses, reports, and requests, all related to trip planning.&#10;&#10;AI-generated content may be incorrect.">
            <a:extLst>
              <a:ext uri="{FF2B5EF4-FFF2-40B4-BE49-F238E27FC236}">
                <a16:creationId xmlns:a16="http://schemas.microsoft.com/office/drawing/2014/main" id="{4D46A1AA-6C17-9723-4A21-40AA1BC038C6}"/>
              </a:ext>
            </a:extLst>
          </p:cNvPr>
          <p:cNvPicPr>
            <a:picLocks noChangeAspect="1"/>
          </p:cNvPicPr>
          <p:nvPr/>
        </p:nvPicPr>
        <p:blipFill>
          <a:blip r:embed="rId2"/>
          <a:stretch>
            <a:fillRect/>
          </a:stretch>
        </p:blipFill>
        <p:spPr>
          <a:xfrm>
            <a:off x="6324599" y="3429000"/>
            <a:ext cx="5382514" cy="2826511"/>
          </a:xfrm>
          <a:prstGeom prst="rect">
            <a:avLst/>
          </a:prstGeom>
        </p:spPr>
      </p:pic>
      <p:sp>
        <p:nvSpPr>
          <p:cNvPr id="9" name="TextBox 8">
            <a:extLst>
              <a:ext uri="{FF2B5EF4-FFF2-40B4-BE49-F238E27FC236}">
                <a16:creationId xmlns:a16="http://schemas.microsoft.com/office/drawing/2014/main" id="{A8A9907E-F50E-CE5F-D871-2BC190C871E8}"/>
              </a:ext>
            </a:extLst>
          </p:cNvPr>
          <p:cNvSpPr txBox="1"/>
          <p:nvPr/>
        </p:nvSpPr>
        <p:spPr>
          <a:xfrm>
            <a:off x="956936" y="1214062"/>
            <a:ext cx="10502142" cy="1815882"/>
          </a:xfrm>
          <a:prstGeom prst="rect">
            <a:avLst/>
          </a:prstGeom>
          <a:noFill/>
        </p:spPr>
        <p:txBody>
          <a:bodyPr wrap="square">
            <a:spAutoFit/>
          </a:bodyPr>
          <a:lstStyle/>
          <a:p>
            <a:pPr marL="457200" indent="-457200">
              <a:buFont typeface="Arial" panose="020B0604020202020204" pitchFamily="34" charset="0"/>
              <a:buChar char="•"/>
            </a:pPr>
            <a:r>
              <a:rPr lang="en-US" sz="2800" dirty="0"/>
              <a:t>University Card Charges will appear in Concur under Available Expenses and email notification will be received</a:t>
            </a:r>
          </a:p>
          <a:p>
            <a:pPr marL="457200" indent="-457200">
              <a:buFont typeface="Arial" panose="020B0604020202020204" pitchFamily="34" charset="0"/>
              <a:buChar char="•"/>
            </a:pPr>
            <a:r>
              <a:rPr lang="en-US" sz="2800" dirty="0"/>
              <a:t>FSO request no more than 2 expense reports submitted per month</a:t>
            </a:r>
          </a:p>
          <a:p>
            <a:pPr marL="457200" indent="-457200">
              <a:buFont typeface="Arial" panose="020B0604020202020204" pitchFamily="34" charset="0"/>
              <a:buChar char="•"/>
            </a:pPr>
            <a:r>
              <a:rPr lang="en-US" sz="2800" dirty="0"/>
              <a:t>Multiple purchases can be submitted on one report</a:t>
            </a:r>
          </a:p>
        </p:txBody>
      </p:sp>
      <p:pic>
        <p:nvPicPr>
          <p:cNvPr id="3" name="Picture 2" descr="The image is a webpage for the University of Arizona's UAccess, showcasing various administrative and educational services.&#10;&#10;AI-generated content may be incorrect.">
            <a:extLst>
              <a:ext uri="{FF2B5EF4-FFF2-40B4-BE49-F238E27FC236}">
                <a16:creationId xmlns:a16="http://schemas.microsoft.com/office/drawing/2014/main" id="{E46ED506-1FAF-33E2-E656-20F70C24DC15}"/>
              </a:ext>
            </a:extLst>
          </p:cNvPr>
          <p:cNvPicPr>
            <a:picLocks noChangeAspect="1"/>
          </p:cNvPicPr>
          <p:nvPr/>
        </p:nvPicPr>
        <p:blipFill>
          <a:blip r:embed="rId3"/>
          <a:stretch>
            <a:fillRect/>
          </a:stretch>
        </p:blipFill>
        <p:spPr>
          <a:xfrm>
            <a:off x="87637" y="3429000"/>
            <a:ext cx="6120370" cy="2586250"/>
          </a:xfrm>
          <a:prstGeom prst="rect">
            <a:avLst/>
          </a:prstGeom>
        </p:spPr>
      </p:pic>
    </p:spTree>
    <p:extLst>
      <p:ext uri="{BB962C8B-B14F-4D97-AF65-F5344CB8AC3E}">
        <p14:creationId xmlns:p14="http://schemas.microsoft.com/office/powerpoint/2010/main" val="926467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DC94CF-70CF-2F7A-D450-B619605279AF}"/>
              </a:ext>
            </a:extLst>
          </p:cNvPr>
          <p:cNvSpPr txBox="1"/>
          <p:nvPr/>
        </p:nvSpPr>
        <p:spPr>
          <a:xfrm>
            <a:off x="3204549" y="226112"/>
            <a:ext cx="6094476" cy="1015663"/>
          </a:xfrm>
          <a:prstGeom prst="rect">
            <a:avLst/>
          </a:prstGeom>
          <a:noFill/>
        </p:spPr>
        <p:txBody>
          <a:bodyPr wrap="square">
            <a:spAutoFit/>
          </a:bodyPr>
          <a:lstStyle/>
          <a:p>
            <a:r>
              <a:rPr lang="en-US" sz="6000" dirty="0"/>
              <a:t>CARD CHARGES</a:t>
            </a:r>
          </a:p>
        </p:txBody>
      </p:sp>
      <p:sp>
        <p:nvSpPr>
          <p:cNvPr id="5" name="TextBox 4">
            <a:extLst>
              <a:ext uri="{FF2B5EF4-FFF2-40B4-BE49-F238E27FC236}">
                <a16:creationId xmlns:a16="http://schemas.microsoft.com/office/drawing/2014/main" id="{72B774B3-FE26-8096-097D-F2F3D48E4B5F}"/>
              </a:ext>
            </a:extLst>
          </p:cNvPr>
          <p:cNvSpPr txBox="1"/>
          <p:nvPr/>
        </p:nvSpPr>
        <p:spPr>
          <a:xfrm>
            <a:off x="798577" y="1010013"/>
            <a:ext cx="11393423" cy="3539430"/>
          </a:xfrm>
          <a:prstGeom prst="rect">
            <a:avLst/>
          </a:prstGeom>
          <a:noFill/>
        </p:spPr>
        <p:txBody>
          <a:bodyPr wrap="square">
            <a:spAutoFit/>
          </a:bodyPr>
          <a:lstStyle/>
          <a:p>
            <a:pPr marL="285750" indent="-285750">
              <a:buFont typeface="Arial" panose="020B0604020202020204" pitchFamily="34" charset="0"/>
              <a:buChar char="•"/>
            </a:pPr>
            <a:endParaRPr lang="en-US" sz="2800" dirty="0"/>
          </a:p>
          <a:p>
            <a:r>
              <a:rPr lang="en-US" sz="2800" dirty="0"/>
              <a:t>If charge does not relate to travel (</a:t>
            </a:r>
            <a:r>
              <a:rPr lang="en-US" sz="2800" dirty="0" err="1"/>
              <a:t>eg</a:t>
            </a:r>
            <a:r>
              <a:rPr lang="en-US" sz="2800" dirty="0"/>
              <a:t> Publication Fee, Abstract/Registration Fee, Subscription, Membership Dues) you select “Non-Travel Expense Report”</a:t>
            </a:r>
          </a:p>
          <a:p>
            <a:pPr marL="285750" indent="-285750">
              <a:buFont typeface="Arial" panose="020B0604020202020204" pitchFamily="34" charset="0"/>
              <a:buChar char="•"/>
            </a:pPr>
            <a:endParaRPr lang="en-US" sz="2800" dirty="0"/>
          </a:p>
          <a:p>
            <a:r>
              <a:rPr lang="en-US" sz="2800" dirty="0"/>
              <a:t> </a:t>
            </a:r>
          </a:p>
          <a:p>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p:txBody>
      </p:sp>
      <p:sp>
        <p:nvSpPr>
          <p:cNvPr id="10" name="TextBox 9">
            <a:extLst>
              <a:ext uri="{FF2B5EF4-FFF2-40B4-BE49-F238E27FC236}">
                <a16:creationId xmlns:a16="http://schemas.microsoft.com/office/drawing/2014/main" id="{786FC6B4-5586-23C9-6E7B-20DD3A657294}"/>
              </a:ext>
            </a:extLst>
          </p:cNvPr>
          <p:cNvSpPr txBox="1"/>
          <p:nvPr/>
        </p:nvSpPr>
        <p:spPr>
          <a:xfrm>
            <a:off x="324610" y="2620268"/>
            <a:ext cx="3037334" cy="3416320"/>
          </a:xfrm>
          <a:prstGeom prst="rect">
            <a:avLst/>
          </a:prstGeom>
          <a:noFill/>
        </p:spPr>
        <p:txBody>
          <a:bodyPr wrap="square" rtlCol="0">
            <a:spAutoFit/>
          </a:bodyPr>
          <a:lstStyle/>
          <a:p>
            <a:r>
              <a:rPr lang="en-US" dirty="0">
                <a:solidFill>
                  <a:srgbClr val="FF0000"/>
                </a:solidFill>
                <a:latin typeface="Bookman Old Style" panose="02050604050505020204" pitchFamily="18" charset="0"/>
              </a:rPr>
              <a:t>IF YOUR ACCOUNT CODE IS NOT FOUND IN THE ACCOUNT CODE BOX - PLEASE CONTACT THE BUSINESS OFFICE!</a:t>
            </a:r>
          </a:p>
          <a:p>
            <a:br>
              <a:rPr lang="en-US" dirty="0">
                <a:solidFill>
                  <a:srgbClr val="FF0000"/>
                </a:solidFill>
                <a:latin typeface="Bookman Old Style" panose="02050604050505020204" pitchFamily="18" charset="0"/>
              </a:rPr>
            </a:br>
            <a:r>
              <a:rPr lang="en-US" dirty="0">
                <a:solidFill>
                  <a:srgbClr val="FF0000"/>
                </a:solidFill>
                <a:latin typeface="Bookman Old Style" panose="02050604050505020204" pitchFamily="18" charset="0"/>
              </a:rPr>
              <a:t>IF YOU HAVE A SUB ACCOUNT, ENSURE IT IS ADDED, DON’T JUST INCLUDE A NOTE IN THE COMMENTS</a:t>
            </a:r>
          </a:p>
        </p:txBody>
      </p:sp>
      <p:pic>
        <p:nvPicPr>
          <p:cNvPr id="4" name="Picture 3" descr="The image shows an expense report form with fields for date, purpose, account, sub-account, and additional details, ready for user input.&#10;&#10;AI-generated content may be incorrect.">
            <a:extLst>
              <a:ext uri="{FF2B5EF4-FFF2-40B4-BE49-F238E27FC236}">
                <a16:creationId xmlns:a16="http://schemas.microsoft.com/office/drawing/2014/main" id="{58A1312B-7893-FAFB-5EEC-037478E2D63F}"/>
              </a:ext>
            </a:extLst>
          </p:cNvPr>
          <p:cNvPicPr>
            <a:picLocks noChangeAspect="1"/>
          </p:cNvPicPr>
          <p:nvPr/>
        </p:nvPicPr>
        <p:blipFill>
          <a:blip r:embed="rId2"/>
          <a:stretch>
            <a:fillRect/>
          </a:stretch>
        </p:blipFill>
        <p:spPr>
          <a:xfrm>
            <a:off x="3512949" y="2489200"/>
            <a:ext cx="7665834" cy="4152327"/>
          </a:xfrm>
          <a:prstGeom prst="rect">
            <a:avLst/>
          </a:prstGeom>
        </p:spPr>
      </p:pic>
    </p:spTree>
    <p:extLst>
      <p:ext uri="{BB962C8B-B14F-4D97-AF65-F5344CB8AC3E}">
        <p14:creationId xmlns:p14="http://schemas.microsoft.com/office/powerpoint/2010/main" val="2222015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form for creating an expense report, with fields for request number, trip details, dates, traveler type, purpose, and other relevant information.&#10;&#10;AI-generated content may be incorrect.">
            <a:extLst>
              <a:ext uri="{FF2B5EF4-FFF2-40B4-BE49-F238E27FC236}">
                <a16:creationId xmlns:a16="http://schemas.microsoft.com/office/drawing/2014/main" id="{37BB51A5-6B0F-5D89-B900-DE948393DA21}"/>
              </a:ext>
            </a:extLst>
          </p:cNvPr>
          <p:cNvPicPr>
            <a:picLocks noChangeAspect="1"/>
          </p:cNvPicPr>
          <p:nvPr/>
        </p:nvPicPr>
        <p:blipFill>
          <a:blip r:embed="rId2"/>
          <a:stretch>
            <a:fillRect/>
          </a:stretch>
        </p:blipFill>
        <p:spPr>
          <a:xfrm>
            <a:off x="333927" y="2880474"/>
            <a:ext cx="7383609" cy="3877452"/>
          </a:xfrm>
          <a:prstGeom prst="rect">
            <a:avLst/>
          </a:prstGeom>
        </p:spPr>
      </p:pic>
      <p:sp>
        <p:nvSpPr>
          <p:cNvPr id="5" name="TextBox 4">
            <a:extLst>
              <a:ext uri="{FF2B5EF4-FFF2-40B4-BE49-F238E27FC236}">
                <a16:creationId xmlns:a16="http://schemas.microsoft.com/office/drawing/2014/main" id="{FDACE11E-32D2-283D-7C17-82491C0176A5}"/>
              </a:ext>
            </a:extLst>
          </p:cNvPr>
          <p:cNvSpPr txBox="1"/>
          <p:nvPr/>
        </p:nvSpPr>
        <p:spPr>
          <a:xfrm>
            <a:off x="3272028" y="154321"/>
            <a:ext cx="6096000" cy="1015663"/>
          </a:xfrm>
          <a:prstGeom prst="rect">
            <a:avLst/>
          </a:prstGeom>
          <a:noFill/>
        </p:spPr>
        <p:txBody>
          <a:bodyPr wrap="square">
            <a:spAutoFit/>
          </a:bodyPr>
          <a:lstStyle/>
          <a:p>
            <a:r>
              <a:rPr lang="en-US" sz="6000" dirty="0"/>
              <a:t>CARD CHARGES</a:t>
            </a:r>
          </a:p>
        </p:txBody>
      </p:sp>
      <p:sp>
        <p:nvSpPr>
          <p:cNvPr id="7" name="TextBox 6">
            <a:extLst>
              <a:ext uri="{FF2B5EF4-FFF2-40B4-BE49-F238E27FC236}">
                <a16:creationId xmlns:a16="http://schemas.microsoft.com/office/drawing/2014/main" id="{8AFB3798-7820-8FF2-2D0B-7A2798978422}"/>
              </a:ext>
            </a:extLst>
          </p:cNvPr>
          <p:cNvSpPr txBox="1"/>
          <p:nvPr/>
        </p:nvSpPr>
        <p:spPr>
          <a:xfrm>
            <a:off x="448056" y="1275376"/>
            <a:ext cx="11743944" cy="1815882"/>
          </a:xfrm>
          <a:prstGeom prst="rect">
            <a:avLst/>
          </a:prstGeom>
          <a:noFill/>
        </p:spPr>
        <p:txBody>
          <a:bodyPr wrap="square">
            <a:spAutoFit/>
          </a:bodyPr>
          <a:lstStyle/>
          <a:p>
            <a:r>
              <a:rPr lang="en-US" sz="2800" dirty="0"/>
              <a:t>If charge does relate to travel (</a:t>
            </a:r>
            <a:r>
              <a:rPr lang="en-US" sz="2800" dirty="0" err="1"/>
              <a:t>eg</a:t>
            </a:r>
            <a:r>
              <a:rPr lang="en-US" sz="2800" dirty="0"/>
              <a:t> Airfare), you would select a “Travel Expense Report” and click “Create from an Approved Request”</a:t>
            </a:r>
          </a:p>
          <a:p>
            <a:r>
              <a:rPr lang="en-US" sz="2800" dirty="0"/>
              <a:t>FSO request Travel Expense Report to be completed within </a:t>
            </a:r>
            <a:r>
              <a:rPr lang="en-US" sz="2800" b="1" dirty="0"/>
              <a:t>10 days </a:t>
            </a:r>
            <a:r>
              <a:rPr lang="en-US" sz="2800" dirty="0"/>
              <a:t>AFTER trip </a:t>
            </a:r>
          </a:p>
          <a:p>
            <a:endParaRPr lang="en-US" sz="2800" dirty="0"/>
          </a:p>
        </p:txBody>
      </p:sp>
      <p:sp>
        <p:nvSpPr>
          <p:cNvPr id="8" name="TextBox 7">
            <a:extLst>
              <a:ext uri="{FF2B5EF4-FFF2-40B4-BE49-F238E27FC236}">
                <a16:creationId xmlns:a16="http://schemas.microsoft.com/office/drawing/2014/main" id="{FDC14C2C-CBAA-2F93-BF0E-22B08A412587}"/>
              </a:ext>
            </a:extLst>
          </p:cNvPr>
          <p:cNvSpPr txBox="1"/>
          <p:nvPr/>
        </p:nvSpPr>
        <p:spPr>
          <a:xfrm>
            <a:off x="8391906" y="2880474"/>
            <a:ext cx="3156966" cy="3139321"/>
          </a:xfrm>
          <a:prstGeom prst="rect">
            <a:avLst/>
          </a:prstGeom>
          <a:noFill/>
        </p:spPr>
        <p:txBody>
          <a:bodyPr wrap="square">
            <a:spAutoFit/>
          </a:bodyPr>
          <a:lstStyle/>
          <a:p>
            <a:r>
              <a:rPr lang="en-US" sz="1800" dirty="0">
                <a:solidFill>
                  <a:srgbClr val="FF0000"/>
                </a:solidFill>
                <a:latin typeface="Bookman Old Style" panose="02050604050505020204" pitchFamily="18" charset="0"/>
              </a:rPr>
              <a:t>PLEASE SCHEDULE A ZOOM OR IN PERSON MEETING WITH THE BUSINESS OFFICE TO RECEIVE ASSISTANCE WITH YOUR FIRST OR ANY EXPENSE REPORT </a:t>
            </a:r>
          </a:p>
          <a:p>
            <a:endParaRPr lang="en-US" sz="1800" dirty="0">
              <a:solidFill>
                <a:srgbClr val="FF0000"/>
              </a:solidFill>
              <a:latin typeface="Bookman Old Style" panose="02050604050505020204" pitchFamily="18" charset="0"/>
            </a:endParaRPr>
          </a:p>
          <a:p>
            <a:r>
              <a:rPr lang="en-US" sz="1800" dirty="0">
                <a:solidFill>
                  <a:srgbClr val="FF0000"/>
                </a:solidFill>
                <a:latin typeface="Bookman Old Style" panose="02050604050505020204" pitchFamily="18" charset="0"/>
              </a:rPr>
              <a:t>CONFIRMING ACCURACY LIMITS DELAYS IN PAYMENT!</a:t>
            </a:r>
          </a:p>
        </p:txBody>
      </p:sp>
    </p:spTree>
    <p:extLst>
      <p:ext uri="{BB962C8B-B14F-4D97-AF65-F5344CB8AC3E}">
        <p14:creationId xmlns:p14="http://schemas.microsoft.com/office/powerpoint/2010/main" val="3806987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EADE22-7308-25E8-79EC-BC63C74FC26A}"/>
              </a:ext>
            </a:extLst>
          </p:cNvPr>
          <p:cNvPicPr>
            <a:picLocks noChangeAspect="1"/>
          </p:cNvPicPr>
          <p:nvPr/>
        </p:nvPicPr>
        <p:blipFill>
          <a:blip r:embed="rId2"/>
          <a:stretch>
            <a:fillRect/>
          </a:stretch>
        </p:blipFill>
        <p:spPr>
          <a:xfrm>
            <a:off x="739113" y="1473482"/>
            <a:ext cx="7858151" cy="4950566"/>
          </a:xfrm>
          <a:prstGeom prst="rect">
            <a:avLst/>
          </a:prstGeom>
        </p:spPr>
      </p:pic>
      <p:sp>
        <p:nvSpPr>
          <p:cNvPr id="4" name="TextBox 3">
            <a:extLst>
              <a:ext uri="{FF2B5EF4-FFF2-40B4-BE49-F238E27FC236}">
                <a16:creationId xmlns:a16="http://schemas.microsoft.com/office/drawing/2014/main" id="{C383F02D-C73D-7DA2-703C-EB237EFDFAF4}"/>
              </a:ext>
            </a:extLst>
          </p:cNvPr>
          <p:cNvSpPr txBox="1"/>
          <p:nvPr/>
        </p:nvSpPr>
        <p:spPr>
          <a:xfrm>
            <a:off x="1095375" y="616832"/>
            <a:ext cx="8697849" cy="646331"/>
          </a:xfrm>
          <a:prstGeom prst="rect">
            <a:avLst/>
          </a:prstGeom>
          <a:noFill/>
        </p:spPr>
        <p:txBody>
          <a:bodyPr wrap="square" rtlCol="0">
            <a:spAutoFit/>
          </a:bodyPr>
          <a:lstStyle/>
          <a:p>
            <a:r>
              <a:rPr lang="en-US" dirty="0">
                <a:solidFill>
                  <a:srgbClr val="FF0000"/>
                </a:solidFill>
                <a:latin typeface="Bookman Old Style" panose="02050604050505020204" pitchFamily="18" charset="0"/>
              </a:rPr>
              <a:t>REMEMBER - IF SALES TAX IS PAID, USE TAX IS </a:t>
            </a:r>
            <a:r>
              <a:rPr lang="en-US" b="1" dirty="0">
                <a:solidFill>
                  <a:srgbClr val="FF0000"/>
                </a:solidFill>
                <a:latin typeface="Bookman Old Style" panose="02050604050505020204" pitchFamily="18" charset="0"/>
              </a:rPr>
              <a:t>NOT</a:t>
            </a:r>
            <a:r>
              <a:rPr lang="en-US" dirty="0">
                <a:solidFill>
                  <a:srgbClr val="FF0000"/>
                </a:solidFill>
                <a:latin typeface="Bookman Old Style" panose="02050604050505020204" pitchFamily="18" charset="0"/>
              </a:rPr>
              <a:t> APPLICABLE</a:t>
            </a:r>
          </a:p>
          <a:p>
            <a:r>
              <a:rPr lang="en-US" dirty="0">
                <a:solidFill>
                  <a:srgbClr val="FF0000"/>
                </a:solidFill>
                <a:latin typeface="Bookman Old Style" panose="02050604050505020204" pitchFamily="18" charset="0"/>
              </a:rPr>
              <a:t>IF SALES TAX IS NOT CHARGED, USE TAX </a:t>
            </a:r>
            <a:r>
              <a:rPr lang="en-US" b="1" dirty="0">
                <a:solidFill>
                  <a:srgbClr val="FF0000"/>
                </a:solidFill>
                <a:latin typeface="Bookman Old Style" panose="02050604050505020204" pitchFamily="18" charset="0"/>
              </a:rPr>
              <a:t>IS</a:t>
            </a:r>
            <a:r>
              <a:rPr lang="en-US" dirty="0">
                <a:solidFill>
                  <a:srgbClr val="FF0000"/>
                </a:solidFill>
                <a:latin typeface="Bookman Old Style" panose="02050604050505020204" pitchFamily="18" charset="0"/>
              </a:rPr>
              <a:t> APPLICABLE </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D2C31A71-2202-9D09-38D2-B34B0AE4D405}"/>
                  </a:ext>
                </a:extLst>
              </p14:cNvPr>
              <p14:cNvContentPartPr/>
              <p14:nvPr/>
            </p14:nvContentPartPr>
            <p14:xfrm>
              <a:off x="821930" y="3216871"/>
              <a:ext cx="405000" cy="330840"/>
            </p14:xfrm>
          </p:contentPart>
        </mc:Choice>
        <mc:Fallback xmlns="">
          <p:pic>
            <p:nvPicPr>
              <p:cNvPr id="9" name="Ink 8">
                <a:extLst>
                  <a:ext uri="{FF2B5EF4-FFF2-40B4-BE49-F238E27FC236}">
                    <a16:creationId xmlns:a16="http://schemas.microsoft.com/office/drawing/2014/main" id="{D2C31A71-2202-9D09-38D2-B34B0AE4D405}"/>
                  </a:ext>
                </a:extLst>
              </p:cNvPr>
              <p:cNvPicPr/>
              <p:nvPr/>
            </p:nvPicPr>
            <p:blipFill>
              <a:blip r:embed="rId4"/>
              <a:stretch>
                <a:fillRect/>
              </a:stretch>
            </p:blipFill>
            <p:spPr>
              <a:xfrm>
                <a:off x="815810" y="3210751"/>
                <a:ext cx="417240" cy="343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8438BC3E-7E06-C587-8F2E-2B686B3E6FD2}"/>
                  </a:ext>
                </a:extLst>
              </p14:cNvPr>
              <p14:cNvContentPartPr/>
              <p14:nvPr/>
            </p14:nvContentPartPr>
            <p14:xfrm>
              <a:off x="4631792" y="3216871"/>
              <a:ext cx="441000" cy="327240"/>
            </p14:xfrm>
          </p:contentPart>
        </mc:Choice>
        <mc:Fallback xmlns="">
          <p:pic>
            <p:nvPicPr>
              <p:cNvPr id="10" name="Ink 9">
                <a:extLst>
                  <a:ext uri="{FF2B5EF4-FFF2-40B4-BE49-F238E27FC236}">
                    <a16:creationId xmlns:a16="http://schemas.microsoft.com/office/drawing/2014/main" id="{8438BC3E-7E06-C587-8F2E-2B686B3E6FD2}"/>
                  </a:ext>
                </a:extLst>
              </p:cNvPr>
              <p:cNvPicPr/>
              <p:nvPr/>
            </p:nvPicPr>
            <p:blipFill>
              <a:blip r:embed="rId6"/>
              <a:stretch>
                <a:fillRect/>
              </a:stretch>
            </p:blipFill>
            <p:spPr>
              <a:xfrm>
                <a:off x="4625672" y="3210751"/>
                <a:ext cx="453240" cy="339480"/>
              </a:xfrm>
              <a:prstGeom prst="rect">
                <a:avLst/>
              </a:prstGeom>
            </p:spPr>
          </p:pic>
        </mc:Fallback>
      </mc:AlternateContent>
      <p:sp>
        <p:nvSpPr>
          <p:cNvPr id="14" name="TextBox 13">
            <a:extLst>
              <a:ext uri="{FF2B5EF4-FFF2-40B4-BE49-F238E27FC236}">
                <a16:creationId xmlns:a16="http://schemas.microsoft.com/office/drawing/2014/main" id="{396889DA-B6EF-2E48-9B7C-A748FC516F5F}"/>
              </a:ext>
            </a:extLst>
          </p:cNvPr>
          <p:cNvSpPr txBox="1"/>
          <p:nvPr/>
        </p:nvSpPr>
        <p:spPr>
          <a:xfrm>
            <a:off x="8796528" y="1647211"/>
            <a:ext cx="3511303" cy="3416320"/>
          </a:xfrm>
          <a:prstGeom prst="rect">
            <a:avLst/>
          </a:prstGeom>
          <a:noFill/>
        </p:spPr>
        <p:txBody>
          <a:bodyPr wrap="square" rtlCol="0">
            <a:spAutoFit/>
          </a:bodyPr>
          <a:lstStyle/>
          <a:p>
            <a:r>
              <a:rPr lang="en-US" dirty="0">
                <a:solidFill>
                  <a:srgbClr val="0070C0"/>
                </a:solidFill>
              </a:rPr>
              <a:t>THE CHARGES WHEN </a:t>
            </a:r>
          </a:p>
          <a:p>
            <a:r>
              <a:rPr lang="en-US" dirty="0">
                <a:solidFill>
                  <a:srgbClr val="0070C0"/>
                </a:solidFill>
              </a:rPr>
              <a:t>SALES TAX AND USE TAX ARE </a:t>
            </a:r>
          </a:p>
          <a:p>
            <a:r>
              <a:rPr lang="en-US" b="1" i="1" dirty="0">
                <a:solidFill>
                  <a:srgbClr val="0070C0"/>
                </a:solidFill>
              </a:rPr>
              <a:t>NOT </a:t>
            </a:r>
            <a:r>
              <a:rPr lang="en-US" dirty="0">
                <a:solidFill>
                  <a:srgbClr val="0070C0"/>
                </a:solidFill>
              </a:rPr>
              <a:t>APPLICABLE (TAX EXEMPT)</a:t>
            </a:r>
          </a:p>
          <a:p>
            <a:r>
              <a:rPr lang="en-US" dirty="0">
                <a:solidFill>
                  <a:srgbClr val="0070C0"/>
                </a:solidFill>
              </a:rPr>
              <a:t>INCLUDE:</a:t>
            </a:r>
          </a:p>
          <a:p>
            <a:endParaRPr lang="en-US" dirty="0">
              <a:solidFill>
                <a:srgbClr val="0070C0"/>
              </a:solidFill>
            </a:endParaRPr>
          </a:p>
          <a:p>
            <a:pPr marL="285750" indent="-285750">
              <a:buFont typeface="Arial" panose="020B0604020202020204" pitchFamily="34" charset="0"/>
              <a:buChar char="•"/>
            </a:pPr>
            <a:r>
              <a:rPr lang="en-US" dirty="0">
                <a:solidFill>
                  <a:srgbClr val="0070C0"/>
                </a:solidFill>
              </a:rPr>
              <a:t>CONFERENCE ABSTRACT &amp; REGISTRATION FEES</a:t>
            </a:r>
          </a:p>
          <a:p>
            <a:pPr marL="285750" indent="-285750">
              <a:buFont typeface="Arial" panose="020B0604020202020204" pitchFamily="34" charset="0"/>
              <a:buChar char="•"/>
            </a:pPr>
            <a:r>
              <a:rPr lang="en-US" dirty="0">
                <a:solidFill>
                  <a:srgbClr val="0070C0"/>
                </a:solidFill>
              </a:rPr>
              <a:t>MEMBERSHIP DUES</a:t>
            </a:r>
          </a:p>
          <a:p>
            <a:pPr marL="285750" indent="-285750">
              <a:buFont typeface="Arial" panose="020B0604020202020204" pitchFamily="34" charset="0"/>
              <a:buChar char="•"/>
            </a:pPr>
            <a:r>
              <a:rPr lang="en-US" dirty="0">
                <a:solidFill>
                  <a:srgbClr val="0070C0"/>
                </a:solidFill>
              </a:rPr>
              <a:t>AIRFARES</a:t>
            </a:r>
          </a:p>
          <a:p>
            <a:pPr marL="285750" indent="-285750">
              <a:buFont typeface="Arial" panose="020B0604020202020204" pitchFamily="34" charset="0"/>
              <a:buChar char="•"/>
            </a:pPr>
            <a:r>
              <a:rPr lang="en-US" dirty="0">
                <a:solidFill>
                  <a:srgbClr val="0070C0"/>
                </a:solidFill>
              </a:rPr>
              <a:t>SERVICES</a:t>
            </a:r>
          </a:p>
          <a:p>
            <a:endParaRPr lang="en-US" dirty="0"/>
          </a:p>
          <a:p>
            <a:endParaRPr lang="en-US" dirty="0"/>
          </a:p>
        </p:txBody>
      </p:sp>
    </p:spTree>
    <p:extLst>
      <p:ext uri="{BB962C8B-B14F-4D97-AF65-F5344CB8AC3E}">
        <p14:creationId xmlns:p14="http://schemas.microsoft.com/office/powerpoint/2010/main" val="2638099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65502E-6F6D-A552-A2CF-6000E3DFD4F5}"/>
              </a:ext>
            </a:extLst>
          </p:cNvPr>
          <p:cNvSpPr txBox="1"/>
          <p:nvPr/>
        </p:nvSpPr>
        <p:spPr>
          <a:xfrm>
            <a:off x="1508615" y="0"/>
            <a:ext cx="9499600" cy="1292662"/>
          </a:xfrm>
          <a:prstGeom prst="rect">
            <a:avLst/>
          </a:prstGeom>
          <a:noFill/>
        </p:spPr>
        <p:txBody>
          <a:bodyPr wrap="square" rtlCol="0">
            <a:spAutoFit/>
          </a:bodyPr>
          <a:lstStyle/>
          <a:p>
            <a:pPr algn="ctr"/>
            <a:r>
              <a:rPr lang="en-US" sz="6000" dirty="0"/>
              <a:t>COMMON EXPENSE TYPES </a:t>
            </a:r>
          </a:p>
          <a:p>
            <a:endParaRPr lang="en-US" dirty="0"/>
          </a:p>
        </p:txBody>
      </p:sp>
      <p:sp>
        <p:nvSpPr>
          <p:cNvPr id="4" name="TextBox 3">
            <a:extLst>
              <a:ext uri="{FF2B5EF4-FFF2-40B4-BE49-F238E27FC236}">
                <a16:creationId xmlns:a16="http://schemas.microsoft.com/office/drawing/2014/main" id="{85C2A27A-B07E-275E-E3BE-FD507D3E32DB}"/>
              </a:ext>
            </a:extLst>
          </p:cNvPr>
          <p:cNvSpPr txBox="1"/>
          <p:nvPr/>
        </p:nvSpPr>
        <p:spPr>
          <a:xfrm>
            <a:off x="494647" y="950977"/>
            <a:ext cx="11527536" cy="6740307"/>
          </a:xfrm>
          <a:prstGeom prst="rect">
            <a:avLst/>
          </a:prstGeom>
          <a:noFill/>
        </p:spPr>
        <p:txBody>
          <a:bodyPr wrap="square" rtlCol="0">
            <a:spAutoFit/>
          </a:bodyPr>
          <a:lstStyle/>
          <a:p>
            <a:r>
              <a:rPr lang="en-US" dirty="0"/>
              <a:t>3125 Cloud Services – Storage, Network, Software Resources provided by off campus external vendors (</a:t>
            </a:r>
            <a:r>
              <a:rPr lang="en-US" dirty="0" err="1"/>
              <a:t>eg</a:t>
            </a:r>
            <a:r>
              <a:rPr lang="en-US" dirty="0"/>
              <a:t> Slack, Garmin)</a:t>
            </a:r>
          </a:p>
          <a:p>
            <a:r>
              <a:rPr lang="en-US" dirty="0"/>
              <a:t>3990 Communications – (</a:t>
            </a:r>
            <a:r>
              <a:rPr lang="en-US" dirty="0" err="1"/>
              <a:t>eg</a:t>
            </a:r>
            <a:r>
              <a:rPr lang="en-US" dirty="0"/>
              <a:t> Chat GPT Subscriptions)</a:t>
            </a:r>
          </a:p>
          <a:p>
            <a:r>
              <a:rPr lang="en-US" dirty="0"/>
              <a:t>4210 </a:t>
            </a:r>
            <a:r>
              <a:rPr lang="en-US" dirty="0" err="1"/>
              <a:t>Misc</a:t>
            </a:r>
            <a:r>
              <a:rPr lang="en-US" dirty="0"/>
              <a:t> Research Services – (</a:t>
            </a:r>
            <a:r>
              <a:rPr lang="en-US" dirty="0" err="1"/>
              <a:t>eg</a:t>
            </a:r>
            <a:r>
              <a:rPr lang="en-US" dirty="0"/>
              <a:t> External lab services)</a:t>
            </a:r>
          </a:p>
          <a:p>
            <a:r>
              <a:rPr lang="en-US" dirty="0"/>
              <a:t>4620 Software Licenses – (</a:t>
            </a:r>
            <a:r>
              <a:rPr lang="en-US" dirty="0" err="1"/>
              <a:t>eg</a:t>
            </a:r>
            <a:r>
              <a:rPr lang="en-US" dirty="0"/>
              <a:t> Data processing software – </a:t>
            </a:r>
            <a:r>
              <a:rPr lang="en-US" b="1" i="1" dirty="0"/>
              <a:t>CANNOT</a:t>
            </a:r>
            <a:r>
              <a:rPr lang="en-US" dirty="0"/>
              <a:t> be purchased from Foreign Vendor)</a:t>
            </a:r>
          </a:p>
          <a:p>
            <a:r>
              <a:rPr lang="en-US" dirty="0"/>
              <a:t>4690 Permits / Camping Fees</a:t>
            </a:r>
          </a:p>
          <a:p>
            <a:r>
              <a:rPr lang="en-US" dirty="0"/>
              <a:t>4840 Printing &amp; Lithography – (</a:t>
            </a:r>
            <a:r>
              <a:rPr lang="en-US" dirty="0" err="1"/>
              <a:t>eg</a:t>
            </a:r>
            <a:r>
              <a:rPr lang="en-US" dirty="0"/>
              <a:t> Poster Printing for conference presentations)</a:t>
            </a:r>
          </a:p>
          <a:p>
            <a:r>
              <a:rPr lang="en-US" dirty="0"/>
              <a:t>4860 Journal Printing / Publication Fees</a:t>
            </a:r>
          </a:p>
          <a:p>
            <a:r>
              <a:rPr lang="en-US" dirty="0"/>
              <a:t>5150 PC Related Costs</a:t>
            </a:r>
          </a:p>
          <a:p>
            <a:r>
              <a:rPr lang="en-US" dirty="0"/>
              <a:t>5175 Business Meals – (</a:t>
            </a:r>
            <a:r>
              <a:rPr lang="en-US" dirty="0" err="1"/>
              <a:t>eg</a:t>
            </a:r>
            <a:r>
              <a:rPr lang="en-US" dirty="0"/>
              <a:t> Meals / Refreshments in connection with business meetings, interviews or events, must include attendee list and agenda)</a:t>
            </a:r>
          </a:p>
          <a:p>
            <a:r>
              <a:rPr lang="en-US" dirty="0"/>
              <a:t>5180 Educational Supplies</a:t>
            </a:r>
          </a:p>
          <a:p>
            <a:r>
              <a:rPr lang="en-US" dirty="0"/>
              <a:t>5290 Lab Supplies / Research</a:t>
            </a:r>
          </a:p>
          <a:p>
            <a:r>
              <a:rPr lang="en-US" dirty="0"/>
              <a:t>5520 Conference Registration Fees</a:t>
            </a:r>
          </a:p>
          <a:p>
            <a:r>
              <a:rPr lang="en-US" dirty="0"/>
              <a:t>5535 Credit Card Surcharges (CC charges require separating in the Itemizations tab)</a:t>
            </a:r>
          </a:p>
          <a:p>
            <a:r>
              <a:rPr lang="en-US" dirty="0"/>
              <a:t>5540 Membership Dues</a:t>
            </a:r>
          </a:p>
          <a:p>
            <a:r>
              <a:rPr lang="en-US" dirty="0"/>
              <a:t>5560 Freight – Any shipping/handling fees (Shipping/Freight charges require separating in the Itemizations tab)</a:t>
            </a:r>
          </a:p>
          <a:p>
            <a:r>
              <a:rPr lang="en-US" dirty="0"/>
              <a:t>5722 Non-Cap Asset for Grant Accounts – (</a:t>
            </a:r>
            <a:r>
              <a:rPr lang="en-US" dirty="0" err="1"/>
              <a:t>eg</a:t>
            </a:r>
            <a:r>
              <a:rPr lang="en-US" dirty="0"/>
              <a:t> computers)</a:t>
            </a:r>
          </a:p>
          <a:p>
            <a:r>
              <a:rPr lang="en-US" dirty="0"/>
              <a:t>5760 Non-Cap Equip for Non Grant Accounts – (</a:t>
            </a:r>
            <a:r>
              <a:rPr lang="en-US" dirty="0" err="1"/>
              <a:t>eg</a:t>
            </a:r>
            <a:r>
              <a:rPr lang="en-US" dirty="0"/>
              <a:t> Hard Drives, EDP)</a:t>
            </a:r>
          </a:p>
          <a:p>
            <a:r>
              <a:rPr lang="en-US" dirty="0"/>
              <a:t>5775 Non-Cap Furnishings – (</a:t>
            </a:r>
            <a:r>
              <a:rPr lang="en-US" dirty="0" err="1"/>
              <a:t>eg</a:t>
            </a:r>
            <a:r>
              <a:rPr lang="en-US" dirty="0"/>
              <a:t> Tables, Office Chairs)</a:t>
            </a:r>
          </a:p>
          <a:p>
            <a:r>
              <a:rPr lang="en-US" dirty="0"/>
              <a:t>5780 </a:t>
            </a:r>
            <a:r>
              <a:rPr lang="en-US" dirty="0" err="1"/>
              <a:t>Misc</a:t>
            </a:r>
            <a:r>
              <a:rPr lang="en-US" dirty="0"/>
              <a:t> Operating – (</a:t>
            </a:r>
            <a:r>
              <a:rPr lang="en-US" dirty="0" err="1"/>
              <a:t>eg</a:t>
            </a:r>
            <a:r>
              <a:rPr lang="en-US" dirty="0"/>
              <a:t> Conference Abstract Fees, Permits, Visa Fees)</a:t>
            </a:r>
          </a:p>
          <a:p>
            <a:r>
              <a:rPr lang="en-US" dirty="0"/>
              <a:t>5890 Books Departmental</a:t>
            </a:r>
          </a:p>
          <a:p>
            <a:endParaRPr lang="en-US" dirty="0"/>
          </a:p>
          <a:p>
            <a:endParaRPr lang="en-US" dirty="0"/>
          </a:p>
          <a:p>
            <a:endParaRPr lang="en-US" dirty="0"/>
          </a:p>
        </p:txBody>
      </p:sp>
    </p:spTree>
    <p:extLst>
      <p:ext uri="{BB962C8B-B14F-4D97-AF65-F5344CB8AC3E}">
        <p14:creationId xmlns:p14="http://schemas.microsoft.com/office/powerpoint/2010/main" val="207341878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25496B42-CC46-4183-B481-887CD3E8C7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65E2D7E-B7BD-404F-9F71-D6620D37B9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5" name="Rectangle 14">
            <a:extLst>
              <a:ext uri="{FF2B5EF4-FFF2-40B4-BE49-F238E27FC236}">
                <a16:creationId xmlns:a16="http://schemas.microsoft.com/office/drawing/2014/main" id="{48FE65CB-EFD8-497D-A30A-093E20EAC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85C37D3-29A8-67A0-8E92-DCD0AB4F0A6C}"/>
              </a:ext>
            </a:extLst>
          </p:cNvPr>
          <p:cNvSpPr txBox="1"/>
          <p:nvPr/>
        </p:nvSpPr>
        <p:spPr>
          <a:xfrm>
            <a:off x="2980699" y="0"/>
            <a:ext cx="6487151" cy="1573863"/>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lang="en-US" sz="7200" cap="all" dirty="0">
                <a:latin typeface="+mj-lt"/>
                <a:ea typeface="+mj-ea"/>
                <a:cs typeface="+mj-cs"/>
              </a:rPr>
              <a:t>OFFICE SUPPLIES</a:t>
            </a:r>
          </a:p>
        </p:txBody>
      </p:sp>
      <p:sp>
        <p:nvSpPr>
          <p:cNvPr id="4" name="TextBox 3">
            <a:extLst>
              <a:ext uri="{FF2B5EF4-FFF2-40B4-BE49-F238E27FC236}">
                <a16:creationId xmlns:a16="http://schemas.microsoft.com/office/drawing/2014/main" id="{585B6DEA-CDC5-F1DE-ABFB-56035998CF79}"/>
              </a:ext>
            </a:extLst>
          </p:cNvPr>
          <p:cNvSpPr txBox="1"/>
          <p:nvPr/>
        </p:nvSpPr>
        <p:spPr>
          <a:xfrm>
            <a:off x="123825" y="1856792"/>
            <a:ext cx="5124815" cy="5153025"/>
          </a:xfrm>
          <a:prstGeom prst="rect">
            <a:avLst/>
          </a:prstGeom>
        </p:spPr>
        <p:txBody>
          <a:bodyPr vert="horz" lIns="91440" tIns="45720" rIns="91440" bIns="45720" rtlCol="0">
            <a:normAutofit fontScale="32500" lnSpcReduction="20000"/>
          </a:bodyPr>
          <a:lstStyle/>
          <a:p>
            <a:pPr marL="457200" indent="-228600" defTabSz="914400">
              <a:lnSpc>
                <a:spcPct val="110000"/>
              </a:lnSpc>
              <a:spcAft>
                <a:spcPts val="600"/>
              </a:spcAft>
              <a:buClr>
                <a:schemeClr val="tx1"/>
              </a:buClr>
              <a:buFont typeface="Arial" panose="020B0604020202020204" pitchFamily="34" charset="0"/>
              <a:buChar char="•"/>
            </a:pPr>
            <a:r>
              <a:rPr lang="en-US" sz="7000" cap="all" dirty="0"/>
              <a:t>MUST BE PURCHASED FROM STAPLES USING UA SHOP CATALOGS</a:t>
            </a:r>
          </a:p>
          <a:p>
            <a:pPr marL="457200" indent="-228600" defTabSz="914400">
              <a:lnSpc>
                <a:spcPct val="110000"/>
              </a:lnSpc>
              <a:spcAft>
                <a:spcPts val="600"/>
              </a:spcAft>
              <a:buClr>
                <a:schemeClr val="tx1"/>
              </a:buClr>
              <a:buFont typeface="Arial" panose="020B0604020202020204" pitchFamily="34" charset="0"/>
              <a:buChar char="•"/>
            </a:pPr>
            <a:r>
              <a:rPr lang="en-US" sz="7000" cap="all" dirty="0"/>
              <a:t>INCLUDING ANY PRINTERS, SCANNERS, TONERS</a:t>
            </a:r>
          </a:p>
          <a:p>
            <a:pPr marL="457200" indent="-228600" defTabSz="914400">
              <a:lnSpc>
                <a:spcPct val="110000"/>
              </a:lnSpc>
              <a:spcAft>
                <a:spcPts val="600"/>
              </a:spcAft>
              <a:buClr>
                <a:schemeClr val="tx1"/>
              </a:buClr>
              <a:buFont typeface="Arial" panose="020B0604020202020204" pitchFamily="34" charset="0"/>
              <a:buChar char="•"/>
            </a:pPr>
            <a:r>
              <a:rPr lang="en-US" sz="7000" cap="all" dirty="0"/>
              <a:t>IF STAPLES SELLS IT, IT </a:t>
            </a:r>
            <a:r>
              <a:rPr lang="en-US" sz="7000" b="1" i="1" cap="all" dirty="0"/>
              <a:t>MUST</a:t>
            </a:r>
            <a:r>
              <a:rPr lang="en-US" sz="7000" cap="all" dirty="0"/>
              <a:t> BE PURCHASED THERE</a:t>
            </a:r>
          </a:p>
          <a:p>
            <a:pPr marL="457200" indent="-228600" defTabSz="914400">
              <a:lnSpc>
                <a:spcPct val="110000"/>
              </a:lnSpc>
              <a:spcAft>
                <a:spcPts val="600"/>
              </a:spcAft>
              <a:buClr>
                <a:schemeClr val="tx1"/>
              </a:buClr>
              <a:buFont typeface="Arial" panose="020B0604020202020204" pitchFamily="34" charset="0"/>
              <a:buChar char="•"/>
            </a:pPr>
            <a:r>
              <a:rPr lang="en-US" sz="7000" cap="all" dirty="0"/>
              <a:t>YOU CANNOT USE YOUR UNIVERSITY CARD AT ANY LOCAL OR ONLINE VENDORS FOR OFFICE SUPPLIES OR USE PERSONAL FUNDS AND SEEK REIMBURSEMENT </a:t>
            </a:r>
          </a:p>
          <a:p>
            <a:pPr marL="457200" indent="-228600" defTabSz="914400">
              <a:lnSpc>
                <a:spcPct val="110000"/>
              </a:lnSpc>
              <a:spcAft>
                <a:spcPts val="600"/>
              </a:spcAft>
              <a:buClr>
                <a:schemeClr val="tx1"/>
              </a:buClr>
              <a:buFont typeface="Arial" panose="020B0604020202020204" pitchFamily="34" charset="0"/>
              <a:buChar char="•"/>
            </a:pPr>
            <a:endParaRPr lang="en-US" sz="1700" cap="all" dirty="0"/>
          </a:p>
          <a:p>
            <a:pPr indent="-228600" defTabSz="914400">
              <a:lnSpc>
                <a:spcPct val="110000"/>
              </a:lnSpc>
              <a:spcAft>
                <a:spcPts val="600"/>
              </a:spcAft>
              <a:buClr>
                <a:schemeClr val="tx1"/>
              </a:buClr>
              <a:buFont typeface="Arial" panose="020B0604020202020204" pitchFamily="34" charset="0"/>
              <a:buChar char="•"/>
            </a:pPr>
            <a:endParaRPr lang="en-US" sz="1700" cap="all" dirty="0"/>
          </a:p>
          <a:p>
            <a:pPr indent="-228600" defTabSz="914400">
              <a:lnSpc>
                <a:spcPct val="110000"/>
              </a:lnSpc>
              <a:spcAft>
                <a:spcPts val="600"/>
              </a:spcAft>
              <a:buClr>
                <a:schemeClr val="tx1"/>
              </a:buClr>
              <a:buFont typeface="Arial" panose="020B0604020202020204" pitchFamily="34" charset="0"/>
              <a:buChar char="•"/>
            </a:pPr>
            <a:endParaRPr lang="en-US" sz="1700" cap="all" dirty="0"/>
          </a:p>
          <a:p>
            <a:pPr indent="-228600" defTabSz="914400">
              <a:lnSpc>
                <a:spcPct val="110000"/>
              </a:lnSpc>
              <a:spcAft>
                <a:spcPts val="600"/>
              </a:spcAft>
              <a:buClr>
                <a:schemeClr val="tx1"/>
              </a:buClr>
              <a:buFont typeface="Arial" panose="020B0604020202020204" pitchFamily="34" charset="0"/>
              <a:buChar char="•"/>
            </a:pPr>
            <a:endParaRPr lang="en-US" sz="1700" cap="all" dirty="0"/>
          </a:p>
        </p:txBody>
      </p:sp>
      <p:pic>
        <p:nvPicPr>
          <p:cNvPr id="6" name="Picture 5" descr="STAPLES.&#10;&#10;AI-generated content may be incorrect.">
            <a:extLst>
              <a:ext uri="{FF2B5EF4-FFF2-40B4-BE49-F238E27FC236}">
                <a16:creationId xmlns:a16="http://schemas.microsoft.com/office/drawing/2014/main" id="{B8F94C41-7679-8A7C-A84E-F91C53ED6B44}"/>
              </a:ext>
            </a:extLst>
          </p:cNvPr>
          <p:cNvPicPr>
            <a:picLocks noChangeAspect="1"/>
          </p:cNvPicPr>
          <p:nvPr/>
        </p:nvPicPr>
        <p:blipFill>
          <a:blip r:embed="rId4"/>
          <a:stretch>
            <a:fillRect/>
          </a:stretch>
        </p:blipFill>
        <p:spPr>
          <a:xfrm>
            <a:off x="5248643" y="1725680"/>
            <a:ext cx="6299887" cy="3291690"/>
          </a:xfrm>
          <a:prstGeom prst="rect">
            <a:avLst/>
          </a:prstGeom>
        </p:spPr>
      </p:pic>
      <p:pic>
        <p:nvPicPr>
          <p:cNvPr id="17" name="Picture 16">
            <a:extLst>
              <a:ext uri="{FF2B5EF4-FFF2-40B4-BE49-F238E27FC236}">
                <a16:creationId xmlns:a16="http://schemas.microsoft.com/office/drawing/2014/main" id="{00E374F5-52B2-4260-8B1C-54237931F0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6F3F1CDF-5002-90EC-1CEB-054B9F460D80}"/>
              </a:ext>
            </a:extLst>
          </p:cNvPr>
          <p:cNvPicPr>
            <a:picLocks noChangeAspect="1"/>
          </p:cNvPicPr>
          <p:nvPr/>
        </p:nvPicPr>
        <p:blipFill>
          <a:blip r:embed="rId5"/>
          <a:stretch>
            <a:fillRect/>
          </a:stretch>
        </p:blipFill>
        <p:spPr>
          <a:xfrm>
            <a:off x="5748265" y="5017370"/>
            <a:ext cx="5300641" cy="1838998"/>
          </a:xfrm>
          <a:prstGeom prst="rect">
            <a:avLst/>
          </a:prstGeom>
        </p:spPr>
      </p:pic>
    </p:spTree>
    <p:extLst>
      <p:ext uri="{BB962C8B-B14F-4D97-AF65-F5344CB8AC3E}">
        <p14:creationId xmlns:p14="http://schemas.microsoft.com/office/powerpoint/2010/main" val="495241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2A2F11-67F6-6813-010C-9E00920CC972}"/>
              </a:ext>
            </a:extLst>
          </p:cNvPr>
          <p:cNvSpPr txBox="1"/>
          <p:nvPr/>
        </p:nvSpPr>
        <p:spPr>
          <a:xfrm>
            <a:off x="3566160" y="484632"/>
            <a:ext cx="7178040" cy="1089529"/>
          </a:xfrm>
          <a:prstGeom prst="rect">
            <a:avLst/>
          </a:prstGeom>
          <a:noFill/>
        </p:spPr>
        <p:txBody>
          <a:bodyPr wrap="square" rtlCol="0">
            <a:spAutoFit/>
          </a:bodyPr>
          <a:lstStyle/>
          <a:p>
            <a:pPr defTabSz="914400">
              <a:lnSpc>
                <a:spcPct val="90000"/>
              </a:lnSpc>
              <a:spcBef>
                <a:spcPct val="0"/>
              </a:spcBef>
              <a:spcAft>
                <a:spcPts val="600"/>
              </a:spcAft>
            </a:pPr>
            <a:r>
              <a:rPr lang="en-US" sz="7200" cap="all" dirty="0">
                <a:latin typeface="+mj-lt"/>
                <a:ea typeface="+mj-ea"/>
                <a:cs typeface="+mj-cs"/>
              </a:rPr>
              <a:t>Amazon</a:t>
            </a:r>
          </a:p>
        </p:txBody>
      </p:sp>
      <p:pic>
        <p:nvPicPr>
          <p:cNvPr id="3" name="Picture 2" descr="Amazon pulls plan for NYC site after opposition | WXXI News">
            <a:extLst>
              <a:ext uri="{FF2B5EF4-FFF2-40B4-BE49-F238E27FC236}">
                <a16:creationId xmlns:a16="http://schemas.microsoft.com/office/drawing/2014/main" id="{4317E126-FDBF-DA61-3DF5-95793D5024F9}"/>
              </a:ext>
            </a:extLst>
          </p:cNvPr>
          <p:cNvPicPr>
            <a:picLocks noChangeAspect="1"/>
          </p:cNvPicPr>
          <p:nvPr/>
        </p:nvPicPr>
        <p:blipFill>
          <a:blip r:embed="rId2"/>
          <a:stretch>
            <a:fillRect/>
          </a:stretch>
        </p:blipFill>
        <p:spPr>
          <a:xfrm>
            <a:off x="9014079" y="1574161"/>
            <a:ext cx="2830449" cy="1185107"/>
          </a:xfrm>
          <a:prstGeom prst="rect">
            <a:avLst/>
          </a:prstGeom>
        </p:spPr>
      </p:pic>
      <p:pic>
        <p:nvPicPr>
          <p:cNvPr id="4" name="Picture 3" descr="What You Might Not Know About Cardboard Boxes">
            <a:extLst>
              <a:ext uri="{FF2B5EF4-FFF2-40B4-BE49-F238E27FC236}">
                <a16:creationId xmlns:a16="http://schemas.microsoft.com/office/drawing/2014/main" id="{8DEFA5BA-3BB6-9CFF-E433-710E22BE6FD4}"/>
              </a:ext>
            </a:extLst>
          </p:cNvPr>
          <p:cNvPicPr>
            <a:picLocks noChangeAspect="1"/>
          </p:cNvPicPr>
          <p:nvPr/>
        </p:nvPicPr>
        <p:blipFill>
          <a:blip r:embed="rId3"/>
          <a:stretch>
            <a:fillRect/>
          </a:stretch>
        </p:blipFill>
        <p:spPr>
          <a:xfrm>
            <a:off x="8802798" y="2759268"/>
            <a:ext cx="3253010" cy="2114931"/>
          </a:xfrm>
          <a:prstGeom prst="rect">
            <a:avLst/>
          </a:prstGeom>
        </p:spPr>
      </p:pic>
      <p:sp>
        <p:nvSpPr>
          <p:cNvPr id="7" name="TextBox 6">
            <a:extLst>
              <a:ext uri="{FF2B5EF4-FFF2-40B4-BE49-F238E27FC236}">
                <a16:creationId xmlns:a16="http://schemas.microsoft.com/office/drawing/2014/main" id="{E5F0E44B-853B-D740-363C-CDEAC83F97A5}"/>
              </a:ext>
            </a:extLst>
          </p:cNvPr>
          <p:cNvSpPr txBox="1"/>
          <p:nvPr/>
        </p:nvSpPr>
        <p:spPr>
          <a:xfrm>
            <a:off x="10311" y="1808333"/>
            <a:ext cx="8898128" cy="2080570"/>
          </a:xfrm>
          <a:prstGeom prst="rect">
            <a:avLst/>
          </a:prstGeom>
          <a:noFill/>
        </p:spPr>
        <p:txBody>
          <a:bodyPr wrap="square" rtlCol="0">
            <a:spAutoFit/>
          </a:bodyPr>
          <a:lstStyle/>
          <a:p>
            <a:pPr marL="457200" indent="-228600" defTabSz="914400">
              <a:lnSpc>
                <a:spcPct val="110000"/>
              </a:lnSpc>
              <a:spcAft>
                <a:spcPts val="600"/>
              </a:spcAft>
              <a:buClr>
                <a:schemeClr val="tx1"/>
              </a:buClr>
              <a:buFont typeface="Arial" panose="020B0604020202020204" pitchFamily="34" charset="0"/>
              <a:buChar char="•"/>
            </a:pPr>
            <a:r>
              <a:rPr lang="en-US" sz="2300" cap="all" dirty="0"/>
              <a:t>MUST BE PURCHASED using UA SHOP CATALOGs, via </a:t>
            </a:r>
            <a:r>
              <a:rPr lang="en-US" sz="2300" cap="all" dirty="0" err="1"/>
              <a:t>uaccess</a:t>
            </a:r>
            <a:r>
              <a:rPr lang="en-US" sz="2300" cap="all" dirty="0"/>
              <a:t>, financials,  </a:t>
            </a:r>
            <a:r>
              <a:rPr lang="en-US" sz="2300" b="1" i="1" cap="all" dirty="0"/>
              <a:t>not</a:t>
            </a:r>
            <a:r>
              <a:rPr lang="en-US" sz="2300" cap="all" dirty="0"/>
              <a:t> charged to personal or university card</a:t>
            </a:r>
          </a:p>
          <a:p>
            <a:pPr marL="457200" indent="-228600" defTabSz="914400">
              <a:lnSpc>
                <a:spcPct val="110000"/>
              </a:lnSpc>
              <a:spcAft>
                <a:spcPts val="600"/>
              </a:spcAft>
              <a:buClr>
                <a:schemeClr val="tx1"/>
              </a:buClr>
              <a:buFont typeface="Arial" panose="020B0604020202020204" pitchFamily="34" charset="0"/>
              <a:buChar char="•"/>
            </a:pPr>
            <a:r>
              <a:rPr lang="en-US" sz="2300" cap="all" dirty="0"/>
              <a:t>It is necessary to update your shop catalogs profile with your UA email address to access</a:t>
            </a:r>
          </a:p>
          <a:p>
            <a:endParaRPr lang="en-US" dirty="0"/>
          </a:p>
        </p:txBody>
      </p:sp>
      <p:pic>
        <p:nvPicPr>
          <p:cNvPr id="9" name="Picture 8" descr="Patricia A Waters&#10;&#10;AI-generated content may be incorrect.">
            <a:extLst>
              <a:ext uri="{FF2B5EF4-FFF2-40B4-BE49-F238E27FC236}">
                <a16:creationId xmlns:a16="http://schemas.microsoft.com/office/drawing/2014/main" id="{325DD837-AEA6-A964-33A1-7D07B9ABBA50}"/>
              </a:ext>
            </a:extLst>
          </p:cNvPr>
          <p:cNvPicPr>
            <a:picLocks noChangeAspect="1"/>
          </p:cNvPicPr>
          <p:nvPr/>
        </p:nvPicPr>
        <p:blipFill>
          <a:blip r:embed="rId4"/>
          <a:stretch>
            <a:fillRect/>
          </a:stretch>
        </p:blipFill>
        <p:spPr>
          <a:xfrm>
            <a:off x="219075" y="4123075"/>
            <a:ext cx="4010025" cy="1141743"/>
          </a:xfrm>
          <a:prstGeom prst="rect">
            <a:avLst/>
          </a:prstGeom>
        </p:spPr>
      </p:pic>
      <p:pic>
        <p:nvPicPr>
          <p:cNvPr id="11" name="Picture 10" descr="The image shows a user account form with fields for Name, Phone Number, Email, and other details, including a section for authentication method.&#10;&#10;AI-generated content may be incorrect.">
            <a:extLst>
              <a:ext uri="{FF2B5EF4-FFF2-40B4-BE49-F238E27FC236}">
                <a16:creationId xmlns:a16="http://schemas.microsoft.com/office/drawing/2014/main" id="{A4C5F1EC-BBD6-8B3B-9CFA-8114A6413C52}"/>
              </a:ext>
            </a:extLst>
          </p:cNvPr>
          <p:cNvPicPr>
            <a:picLocks noChangeAspect="1"/>
          </p:cNvPicPr>
          <p:nvPr/>
        </p:nvPicPr>
        <p:blipFill>
          <a:blip r:embed="rId5"/>
          <a:stretch>
            <a:fillRect/>
          </a:stretch>
        </p:blipFill>
        <p:spPr>
          <a:xfrm>
            <a:off x="4229100" y="4123075"/>
            <a:ext cx="4436012" cy="2300287"/>
          </a:xfrm>
          <a:prstGeom prst="rect">
            <a:avLst/>
          </a:prstGeom>
        </p:spPr>
      </p:pic>
    </p:spTree>
    <p:extLst>
      <p:ext uri="{BB962C8B-B14F-4D97-AF65-F5344CB8AC3E}">
        <p14:creationId xmlns:p14="http://schemas.microsoft.com/office/powerpoint/2010/main" val="2813746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91E3F6-4D61-438D-0B77-3F3C5F4D691A}"/>
              </a:ext>
            </a:extLst>
          </p:cNvPr>
          <p:cNvSpPr txBox="1"/>
          <p:nvPr/>
        </p:nvSpPr>
        <p:spPr>
          <a:xfrm>
            <a:off x="1211199" y="376752"/>
            <a:ext cx="9445752" cy="1015663"/>
          </a:xfrm>
          <a:prstGeom prst="rect">
            <a:avLst/>
          </a:prstGeom>
          <a:noFill/>
        </p:spPr>
        <p:txBody>
          <a:bodyPr wrap="square" rtlCol="0">
            <a:spAutoFit/>
          </a:bodyPr>
          <a:lstStyle/>
          <a:p>
            <a:pPr algn="ctr"/>
            <a:r>
              <a:rPr lang="en-US" sz="6000" dirty="0"/>
              <a:t>FOREIGN SOFTWARE</a:t>
            </a:r>
            <a:r>
              <a:rPr lang="en-US" dirty="0"/>
              <a:t> </a:t>
            </a:r>
          </a:p>
        </p:txBody>
      </p:sp>
      <p:sp>
        <p:nvSpPr>
          <p:cNvPr id="3" name="TextBox 2">
            <a:extLst>
              <a:ext uri="{FF2B5EF4-FFF2-40B4-BE49-F238E27FC236}">
                <a16:creationId xmlns:a16="http://schemas.microsoft.com/office/drawing/2014/main" id="{9E9DF246-E080-0674-1A95-0CAB068AB6E5}"/>
              </a:ext>
            </a:extLst>
          </p:cNvPr>
          <p:cNvSpPr txBox="1"/>
          <p:nvPr/>
        </p:nvSpPr>
        <p:spPr>
          <a:xfrm>
            <a:off x="4838700" y="1988995"/>
            <a:ext cx="7467599" cy="3970318"/>
          </a:xfrm>
          <a:prstGeom prst="rect">
            <a:avLst/>
          </a:prstGeom>
          <a:noFill/>
        </p:spPr>
        <p:txBody>
          <a:bodyPr wrap="square" rtlCol="0">
            <a:spAutoFit/>
          </a:bodyPr>
          <a:lstStyle/>
          <a:p>
            <a:r>
              <a:rPr lang="en-US" sz="2800" dirty="0"/>
              <a:t>THE UNIVERSITY RESTRICTS PAYMENT TO FOREIGN ENTITIES OR INDIVIDUALS FOR SERVICES AND SOFTWARE</a:t>
            </a:r>
          </a:p>
          <a:p>
            <a:endParaRPr lang="en-US" sz="2800" dirty="0"/>
          </a:p>
          <a:p>
            <a:r>
              <a:rPr lang="en-US" sz="2800" dirty="0"/>
              <a:t>FOREIGN SOFTWARE CAN ONLY BE PURCHASED BY USE OF A VIRTUAL CARD PAYMENT</a:t>
            </a:r>
          </a:p>
          <a:p>
            <a:endParaRPr lang="en-US" sz="2800" dirty="0"/>
          </a:p>
          <a:p>
            <a:r>
              <a:rPr lang="en-US" sz="2800" dirty="0"/>
              <a:t>PLEASE SEE BUSINESS OFFICE IF FOREIGN SOFTWARE PURCHASE IS REQUIRED</a:t>
            </a:r>
          </a:p>
        </p:txBody>
      </p:sp>
      <p:pic>
        <p:nvPicPr>
          <p:cNvPr id="4" name="Picture 3" descr="What is Kahoot! and How Does it Work for Teachers? Tips &amp; Tricks | Tech &amp; Learning">
            <a:extLst>
              <a:ext uri="{FF2B5EF4-FFF2-40B4-BE49-F238E27FC236}">
                <a16:creationId xmlns:a16="http://schemas.microsoft.com/office/drawing/2014/main" id="{7FC0B0A2-3827-E8C7-61CE-DF780DED2428}"/>
              </a:ext>
            </a:extLst>
          </p:cNvPr>
          <p:cNvPicPr>
            <a:picLocks noChangeAspect="1"/>
          </p:cNvPicPr>
          <p:nvPr/>
        </p:nvPicPr>
        <p:blipFill>
          <a:blip r:embed="rId2"/>
          <a:stretch>
            <a:fillRect/>
          </a:stretch>
        </p:blipFill>
        <p:spPr>
          <a:xfrm>
            <a:off x="1037636" y="4150054"/>
            <a:ext cx="3127279" cy="1754327"/>
          </a:xfrm>
          <a:prstGeom prst="rect">
            <a:avLst/>
          </a:prstGeom>
        </p:spPr>
      </p:pic>
      <p:pic>
        <p:nvPicPr>
          <p:cNvPr id="5" name="Picture 4" descr="Heard Libraries offer premium access to Overleaf Professional,  collaborative tool that streamlines scientific writing | Library News  Online | Vanderbilt University">
            <a:extLst>
              <a:ext uri="{FF2B5EF4-FFF2-40B4-BE49-F238E27FC236}">
                <a16:creationId xmlns:a16="http://schemas.microsoft.com/office/drawing/2014/main" id="{F5CDFB33-96EB-511D-6436-403A4688D092}"/>
              </a:ext>
            </a:extLst>
          </p:cNvPr>
          <p:cNvPicPr>
            <a:picLocks noChangeAspect="1"/>
          </p:cNvPicPr>
          <p:nvPr/>
        </p:nvPicPr>
        <p:blipFill>
          <a:blip r:embed="rId3"/>
          <a:stretch>
            <a:fillRect/>
          </a:stretch>
        </p:blipFill>
        <p:spPr>
          <a:xfrm>
            <a:off x="61144" y="1783759"/>
            <a:ext cx="5080261" cy="1974951"/>
          </a:xfrm>
          <a:prstGeom prst="rect">
            <a:avLst/>
          </a:prstGeom>
        </p:spPr>
      </p:pic>
    </p:spTree>
    <p:extLst>
      <p:ext uri="{BB962C8B-B14F-4D97-AF65-F5344CB8AC3E}">
        <p14:creationId xmlns:p14="http://schemas.microsoft.com/office/powerpoint/2010/main" val="2258213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1E0FF4-30B3-7D62-137A-FB1DE04531ED}"/>
              </a:ext>
            </a:extLst>
          </p:cNvPr>
          <p:cNvSpPr txBox="1"/>
          <p:nvPr/>
        </p:nvSpPr>
        <p:spPr>
          <a:xfrm>
            <a:off x="1789724" y="296671"/>
            <a:ext cx="8779933" cy="1015663"/>
          </a:xfrm>
          <a:prstGeom prst="rect">
            <a:avLst/>
          </a:prstGeom>
          <a:noFill/>
        </p:spPr>
        <p:txBody>
          <a:bodyPr wrap="square" rtlCol="0">
            <a:spAutoFit/>
          </a:bodyPr>
          <a:lstStyle/>
          <a:p>
            <a:r>
              <a:rPr lang="en-US" sz="6000" dirty="0"/>
              <a:t>CAPITAL PURCHASES &gt;$5K</a:t>
            </a:r>
          </a:p>
        </p:txBody>
      </p:sp>
      <p:graphicFrame>
        <p:nvGraphicFramePr>
          <p:cNvPr id="6" name="TextBox 2">
            <a:extLst>
              <a:ext uri="{FF2B5EF4-FFF2-40B4-BE49-F238E27FC236}">
                <a16:creationId xmlns:a16="http://schemas.microsoft.com/office/drawing/2014/main" id="{AAB37117-88E7-4E78-7265-BF26E842DBD1}"/>
              </a:ext>
            </a:extLst>
          </p:cNvPr>
          <p:cNvGraphicFramePr/>
          <p:nvPr>
            <p:extLst>
              <p:ext uri="{D42A27DB-BD31-4B8C-83A1-F6EECF244321}">
                <p14:modId xmlns:p14="http://schemas.microsoft.com/office/powerpoint/2010/main" val="4280865891"/>
              </p:ext>
            </p:extLst>
          </p:nvPr>
        </p:nvGraphicFramePr>
        <p:xfrm>
          <a:off x="803356" y="1659806"/>
          <a:ext cx="10752667" cy="42165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7310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E9777B-6D1F-44D3-E5A2-48175D6E7EC7}"/>
              </a:ext>
            </a:extLst>
          </p:cNvPr>
          <p:cNvSpPr txBox="1"/>
          <p:nvPr/>
        </p:nvSpPr>
        <p:spPr>
          <a:xfrm>
            <a:off x="1880616" y="-127797"/>
            <a:ext cx="8814816" cy="1323439"/>
          </a:xfrm>
          <a:prstGeom prst="rect">
            <a:avLst/>
          </a:prstGeom>
          <a:noFill/>
        </p:spPr>
        <p:txBody>
          <a:bodyPr wrap="square" rtlCol="0">
            <a:spAutoFit/>
          </a:bodyPr>
          <a:lstStyle/>
          <a:p>
            <a:pPr algn="ctr"/>
            <a:r>
              <a:rPr lang="en-US" sz="8000" dirty="0"/>
              <a:t>TRAVEL REQUESTS</a:t>
            </a:r>
          </a:p>
        </p:txBody>
      </p:sp>
      <p:sp>
        <p:nvSpPr>
          <p:cNvPr id="3" name="TextBox 2">
            <a:extLst>
              <a:ext uri="{FF2B5EF4-FFF2-40B4-BE49-F238E27FC236}">
                <a16:creationId xmlns:a16="http://schemas.microsoft.com/office/drawing/2014/main" id="{3396E304-6717-1DCB-1F10-1EE6150B869A}"/>
              </a:ext>
            </a:extLst>
          </p:cNvPr>
          <p:cNvSpPr txBox="1"/>
          <p:nvPr/>
        </p:nvSpPr>
        <p:spPr>
          <a:xfrm>
            <a:off x="432245" y="1195642"/>
            <a:ext cx="11494581" cy="5016758"/>
          </a:xfrm>
          <a:prstGeom prst="rect">
            <a:avLst/>
          </a:prstGeom>
          <a:noFill/>
        </p:spPr>
        <p:txBody>
          <a:bodyPr wrap="square" rtlCol="0">
            <a:spAutoFit/>
          </a:bodyPr>
          <a:lstStyle/>
          <a:p>
            <a:pPr marL="285750" indent="-285750">
              <a:buFont typeface="Arial" panose="020B0604020202020204" pitchFamily="34" charset="0"/>
              <a:buChar char="•"/>
            </a:pPr>
            <a:r>
              <a:rPr lang="en-US" sz="2400" dirty="0"/>
              <a:t>Travel Requests are submitted in Concur, by logging on via </a:t>
            </a:r>
            <a:r>
              <a:rPr lang="en-US" sz="2400" dirty="0" err="1"/>
              <a:t>UAccess</a:t>
            </a:r>
            <a:endParaRPr lang="en-US" sz="2400" dirty="0"/>
          </a:p>
          <a:p>
            <a:pPr marL="285750" indent="-285750">
              <a:buFont typeface="Arial" panose="020B0604020202020204" pitchFamily="34" charset="0"/>
              <a:buChar char="•"/>
            </a:pPr>
            <a:r>
              <a:rPr lang="en-US" sz="2400" dirty="0"/>
              <a:t>All Students (regardless if being paid) traveling on UA Business must submit Travel Request</a:t>
            </a:r>
          </a:p>
          <a:p>
            <a:pPr marL="285750" indent="-285750">
              <a:buFont typeface="Arial" panose="020B0604020202020204" pitchFamily="34" charset="0"/>
              <a:buChar char="•"/>
            </a:pPr>
            <a:r>
              <a:rPr lang="en-US" sz="2400" dirty="0"/>
              <a:t>Travel Requests are required if you travel any distance away from your Duty Post, even if you are not staying overnight, but plan on being reimbursed for expenses</a:t>
            </a:r>
          </a:p>
          <a:p>
            <a:pPr marL="285750" indent="-285750">
              <a:buFont typeface="Arial" panose="020B0604020202020204" pitchFamily="34" charset="0"/>
              <a:buChar char="•"/>
            </a:pPr>
            <a:r>
              <a:rPr lang="en-US" sz="2400" dirty="0"/>
              <a:t>Travel Requests must be submitted AT LEAST 5 days before travel starts and BEFORE any purchases are made </a:t>
            </a:r>
          </a:p>
          <a:p>
            <a:pPr marL="285750" indent="-285750">
              <a:buFont typeface="Arial" panose="020B0604020202020204" pitchFamily="34" charset="0"/>
              <a:buChar char="•"/>
            </a:pPr>
            <a:r>
              <a:rPr lang="en-US" sz="2400" dirty="0"/>
              <a:t>International Registry Application should be completed at least 30 days prior</a:t>
            </a:r>
          </a:p>
          <a:p>
            <a:pPr marL="285750" indent="-285750">
              <a:buFont typeface="Arial" panose="020B0604020202020204" pitchFamily="34" charset="0"/>
              <a:buChar char="•"/>
            </a:pPr>
            <a:r>
              <a:rPr lang="en-US" sz="2400" dirty="0"/>
              <a:t>Is this a Blanket Request? - NO</a:t>
            </a:r>
          </a:p>
          <a:p>
            <a:pPr marL="285750" indent="-285750">
              <a:buFont typeface="Arial" panose="020B0604020202020204" pitchFamily="34" charset="0"/>
              <a:buChar char="•"/>
            </a:pPr>
            <a:r>
              <a:rPr lang="en-US" sz="2400" dirty="0"/>
              <a:t>For budgeting purposes, please include ALL expected expenses (Airfare, ground transport, lodging) Include per diem/travel allowance estimates</a:t>
            </a:r>
          </a:p>
          <a:p>
            <a:pPr marL="285750" indent="-285750">
              <a:buFont typeface="Arial" panose="020B0604020202020204" pitchFamily="34" charset="0"/>
              <a:buChar char="•"/>
            </a:pPr>
            <a:r>
              <a:rPr lang="en-US" sz="2400" dirty="0"/>
              <a:t>Conference Schedule/ Meeting Agenda / Invite Letter / Itinerary should be attached to Travel Requests</a:t>
            </a:r>
          </a:p>
          <a:p>
            <a:pPr marL="285750" indent="-285750">
              <a:buFont typeface="Arial" panose="020B0604020202020204" pitchFamily="34" charset="0"/>
              <a:buChar char="•"/>
            </a:pPr>
            <a:endParaRPr lang="en-US" sz="3200" dirty="0"/>
          </a:p>
        </p:txBody>
      </p:sp>
      <p:sp>
        <p:nvSpPr>
          <p:cNvPr id="4" name="TextBox 3">
            <a:extLst>
              <a:ext uri="{FF2B5EF4-FFF2-40B4-BE49-F238E27FC236}">
                <a16:creationId xmlns:a16="http://schemas.microsoft.com/office/drawing/2014/main" id="{673942F1-D98D-4BB0-69B5-6B523A35FC44}"/>
              </a:ext>
            </a:extLst>
          </p:cNvPr>
          <p:cNvSpPr txBox="1"/>
          <p:nvPr/>
        </p:nvSpPr>
        <p:spPr>
          <a:xfrm rot="20575526">
            <a:off x="8959209" y="5497617"/>
            <a:ext cx="2464455" cy="923330"/>
          </a:xfrm>
          <a:prstGeom prst="rect">
            <a:avLst/>
          </a:prstGeom>
          <a:noFill/>
        </p:spPr>
        <p:txBody>
          <a:bodyPr wrap="square" rtlCol="0">
            <a:spAutoFit/>
          </a:bodyPr>
          <a:lstStyle/>
          <a:p>
            <a:pPr algn="ctr"/>
            <a:r>
              <a:rPr lang="en-US" dirty="0">
                <a:solidFill>
                  <a:srgbClr val="FF0000"/>
                </a:solidFill>
              </a:rPr>
              <a:t>TRAVEL REQUEST DEMO </a:t>
            </a:r>
            <a:r>
              <a:rPr lang="en-US" dirty="0">
                <a:solidFill>
                  <a:schemeClr val="accent1">
                    <a:lumMod val="75000"/>
                  </a:schemeClr>
                </a:solidFill>
                <a:hlinkClick r:id="rId2">
                  <a:extLst>
                    <a:ext uri="{A12FA001-AC4F-418D-AE19-62706E023703}">
                      <ahyp:hlinkClr xmlns:ahyp="http://schemas.microsoft.com/office/drawing/2018/hyperlinkcolor" val="tx"/>
                    </a:ext>
                  </a:extLst>
                </a:hlinkClick>
              </a:rPr>
              <a:t>VIDEO</a:t>
            </a:r>
            <a:r>
              <a:rPr lang="en-US" dirty="0">
                <a:solidFill>
                  <a:srgbClr val="FF0000"/>
                </a:solidFill>
              </a:rPr>
              <a:t> NOW ON WEBSITE</a:t>
            </a:r>
          </a:p>
        </p:txBody>
      </p:sp>
      <p:sp>
        <p:nvSpPr>
          <p:cNvPr id="6" name="TextBox 5">
            <a:extLst>
              <a:ext uri="{FF2B5EF4-FFF2-40B4-BE49-F238E27FC236}">
                <a16:creationId xmlns:a16="http://schemas.microsoft.com/office/drawing/2014/main" id="{6DF8A1C9-D099-F19A-246C-B8CB9B429F83}"/>
              </a:ext>
            </a:extLst>
          </p:cNvPr>
          <p:cNvSpPr txBox="1"/>
          <p:nvPr/>
        </p:nvSpPr>
        <p:spPr>
          <a:xfrm rot="221865">
            <a:off x="3463189" y="5498999"/>
            <a:ext cx="4959313" cy="1200329"/>
          </a:xfrm>
          <a:prstGeom prst="rect">
            <a:avLst/>
          </a:prstGeom>
          <a:noFill/>
        </p:spPr>
        <p:txBody>
          <a:bodyPr wrap="square" rtlCol="0">
            <a:spAutoFit/>
          </a:bodyPr>
          <a:lstStyle/>
          <a:p>
            <a:pPr algn="ctr"/>
            <a:r>
              <a:rPr lang="en-US" dirty="0">
                <a:solidFill>
                  <a:srgbClr val="FF0000"/>
                </a:solidFill>
              </a:rPr>
              <a:t>IF CLAIMING PERSONAL VEHICLE MILEAGE, YOU </a:t>
            </a:r>
            <a:r>
              <a:rPr lang="en-US" b="1" i="1" dirty="0">
                <a:solidFill>
                  <a:srgbClr val="FF0000"/>
                </a:solidFill>
              </a:rPr>
              <a:t>MUST</a:t>
            </a:r>
            <a:r>
              <a:rPr lang="en-US" dirty="0">
                <a:solidFill>
                  <a:srgbClr val="FF0000"/>
                </a:solidFill>
              </a:rPr>
              <a:t> HAVE A CURRENT DEPT AUTHORIZATION </a:t>
            </a:r>
            <a:r>
              <a:rPr lang="en-US" dirty="0">
                <a:solidFill>
                  <a:schemeClr val="accent1">
                    <a:lumMod val="75000"/>
                  </a:schemeClr>
                </a:solidFill>
                <a:hlinkClick r:id="rId3">
                  <a:extLst>
                    <a:ext uri="{A12FA001-AC4F-418D-AE19-62706E023703}">
                      <ahyp:hlinkClr xmlns:ahyp="http://schemas.microsoft.com/office/drawing/2018/hyperlinkcolor" val="tx"/>
                    </a:ext>
                  </a:extLst>
                </a:hlinkClick>
              </a:rPr>
              <a:t>FORM</a:t>
            </a:r>
            <a:r>
              <a:rPr lang="en-US" dirty="0">
                <a:solidFill>
                  <a:schemeClr val="accent1">
                    <a:lumMod val="75000"/>
                  </a:schemeClr>
                </a:solidFill>
              </a:rPr>
              <a:t> </a:t>
            </a:r>
            <a:r>
              <a:rPr lang="en-US" dirty="0">
                <a:solidFill>
                  <a:srgbClr val="FF0000"/>
                </a:solidFill>
              </a:rPr>
              <a:t>ON FILE, COMPLETED DRIVER</a:t>
            </a:r>
            <a:r>
              <a:rPr lang="en-US" dirty="0">
                <a:solidFill>
                  <a:schemeClr val="accent1">
                    <a:lumMod val="75000"/>
                  </a:schemeClr>
                </a:solidFill>
              </a:rPr>
              <a:t> </a:t>
            </a:r>
            <a:r>
              <a:rPr lang="en-US" dirty="0">
                <a:solidFill>
                  <a:schemeClr val="accent1">
                    <a:lumMod val="75000"/>
                  </a:schemeClr>
                </a:solidFill>
                <a:hlinkClick r:id="rId4">
                  <a:extLst>
                    <a:ext uri="{A12FA001-AC4F-418D-AE19-62706E023703}">
                      <ahyp:hlinkClr xmlns:ahyp="http://schemas.microsoft.com/office/drawing/2018/hyperlinkcolor" val="tx"/>
                    </a:ext>
                  </a:extLst>
                </a:hlinkClick>
              </a:rPr>
              <a:t>TRAINING</a:t>
            </a:r>
            <a:r>
              <a:rPr lang="en-US" dirty="0">
                <a:solidFill>
                  <a:schemeClr val="accent1">
                    <a:lumMod val="75000"/>
                  </a:schemeClr>
                </a:solidFill>
              </a:rPr>
              <a:t> </a:t>
            </a:r>
            <a:r>
              <a:rPr lang="en-US" dirty="0">
                <a:solidFill>
                  <a:srgbClr val="FF0000"/>
                </a:solidFill>
              </a:rPr>
              <a:t>&amp; PROVIDE COPY OF AUTO INSURANCE</a:t>
            </a:r>
          </a:p>
        </p:txBody>
      </p:sp>
      <p:sp>
        <p:nvSpPr>
          <p:cNvPr id="5" name="TextBox 4">
            <a:extLst>
              <a:ext uri="{FF2B5EF4-FFF2-40B4-BE49-F238E27FC236}">
                <a16:creationId xmlns:a16="http://schemas.microsoft.com/office/drawing/2014/main" id="{933F62FA-8401-DD97-CE1B-A1513BE434A0}"/>
              </a:ext>
            </a:extLst>
          </p:cNvPr>
          <p:cNvSpPr txBox="1"/>
          <p:nvPr/>
        </p:nvSpPr>
        <p:spPr>
          <a:xfrm rot="21189621">
            <a:off x="588285" y="5775998"/>
            <a:ext cx="2584663" cy="646331"/>
          </a:xfrm>
          <a:prstGeom prst="rect">
            <a:avLst/>
          </a:prstGeom>
          <a:noFill/>
        </p:spPr>
        <p:txBody>
          <a:bodyPr wrap="square" rtlCol="0">
            <a:spAutoFit/>
          </a:bodyPr>
          <a:lstStyle/>
          <a:p>
            <a:r>
              <a:rPr lang="en-US" dirty="0">
                <a:solidFill>
                  <a:srgbClr val="FF0000"/>
                </a:solidFill>
              </a:rPr>
              <a:t>Unpaid Student Travel Profile Request Link </a:t>
            </a:r>
            <a:r>
              <a:rPr lang="en-US" dirty="0">
                <a:solidFill>
                  <a:schemeClr val="accent1">
                    <a:lumMod val="75000"/>
                  </a:schemeClr>
                </a:solidFill>
                <a:hlinkClick r:id="rId5">
                  <a:extLst>
                    <a:ext uri="{A12FA001-AC4F-418D-AE19-62706E023703}">
                      <ahyp:hlinkClr xmlns:ahyp="http://schemas.microsoft.com/office/drawing/2018/hyperlinkcolor" val="tx"/>
                    </a:ext>
                  </a:extLst>
                </a:hlinkClick>
              </a:rPr>
              <a:t>HERE</a:t>
            </a:r>
            <a:endParaRPr lang="en-US" sz="1000" dirty="0">
              <a:solidFill>
                <a:schemeClr val="accent1">
                  <a:lumMod val="75000"/>
                </a:schemeClr>
              </a:solidFill>
            </a:endParaRPr>
          </a:p>
        </p:txBody>
      </p:sp>
    </p:spTree>
    <p:extLst>
      <p:ext uri="{BB962C8B-B14F-4D97-AF65-F5344CB8AC3E}">
        <p14:creationId xmlns:p14="http://schemas.microsoft.com/office/powerpoint/2010/main" val="27614846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is a user interface for the Travel &amp; Expense management system for the University of Arizona, featuring options to create trip plans, book flights, and track expenses.&#10;&#10;AI-generated content may be incorrect.">
            <a:extLst>
              <a:ext uri="{FF2B5EF4-FFF2-40B4-BE49-F238E27FC236}">
                <a16:creationId xmlns:a16="http://schemas.microsoft.com/office/drawing/2014/main" id="{9D18A028-96D7-4020-C28B-F19B6043797F}"/>
              </a:ext>
            </a:extLst>
          </p:cNvPr>
          <p:cNvPicPr>
            <a:picLocks noChangeAspect="1"/>
          </p:cNvPicPr>
          <p:nvPr/>
        </p:nvPicPr>
        <p:blipFill>
          <a:blip r:embed="rId2"/>
          <a:stretch>
            <a:fillRect/>
          </a:stretch>
        </p:blipFill>
        <p:spPr>
          <a:xfrm>
            <a:off x="1322885" y="1390782"/>
            <a:ext cx="9666514" cy="5314761"/>
          </a:xfrm>
          <a:prstGeom prst="rect">
            <a:avLst/>
          </a:prstGeom>
        </p:spPr>
      </p:pic>
      <p:sp>
        <p:nvSpPr>
          <p:cNvPr id="4" name="TextBox 3">
            <a:extLst>
              <a:ext uri="{FF2B5EF4-FFF2-40B4-BE49-F238E27FC236}">
                <a16:creationId xmlns:a16="http://schemas.microsoft.com/office/drawing/2014/main" id="{1D115058-22CD-12AB-4D8D-10109E74086F}"/>
              </a:ext>
            </a:extLst>
          </p:cNvPr>
          <p:cNvSpPr txBox="1"/>
          <p:nvPr/>
        </p:nvSpPr>
        <p:spPr>
          <a:xfrm>
            <a:off x="1322885" y="67343"/>
            <a:ext cx="9162179" cy="1323439"/>
          </a:xfrm>
          <a:prstGeom prst="rect">
            <a:avLst/>
          </a:prstGeom>
          <a:noFill/>
        </p:spPr>
        <p:txBody>
          <a:bodyPr wrap="square">
            <a:spAutoFit/>
          </a:bodyPr>
          <a:lstStyle/>
          <a:p>
            <a:pPr algn="ctr"/>
            <a:r>
              <a:rPr lang="en-US" sz="8000" dirty="0"/>
              <a:t>TRAVEL REQUESTS</a:t>
            </a:r>
          </a:p>
        </p:txBody>
      </p:sp>
    </p:spTree>
    <p:extLst>
      <p:ext uri="{BB962C8B-B14F-4D97-AF65-F5344CB8AC3E}">
        <p14:creationId xmlns:p14="http://schemas.microsoft.com/office/powerpoint/2010/main" val="1443990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travel request form for Angie Boylan, a University of Arizona staff member, attending a Geological Society Conference in San Francisco, California from December 7-11, 2026, with all travel details filled out, including trip purpose, lodging, and estimated cost.&#10;&#10;AI-generated content may be incorrect.">
            <a:extLst>
              <a:ext uri="{FF2B5EF4-FFF2-40B4-BE49-F238E27FC236}">
                <a16:creationId xmlns:a16="http://schemas.microsoft.com/office/drawing/2014/main" id="{C1524295-2413-D05F-2180-9D5BB279B8AC}"/>
              </a:ext>
            </a:extLst>
          </p:cNvPr>
          <p:cNvPicPr>
            <a:picLocks noChangeAspect="1"/>
          </p:cNvPicPr>
          <p:nvPr/>
        </p:nvPicPr>
        <p:blipFill>
          <a:blip r:embed="rId2"/>
          <a:stretch>
            <a:fillRect/>
          </a:stretch>
        </p:blipFill>
        <p:spPr>
          <a:xfrm>
            <a:off x="2314470" y="0"/>
            <a:ext cx="7837714" cy="4780519"/>
          </a:xfrm>
          <a:prstGeom prst="rect">
            <a:avLst/>
          </a:prstGeom>
        </p:spPr>
      </p:pic>
      <p:pic>
        <p:nvPicPr>
          <p:cNvPr id="5" name="Picture 4" descr="The image displays an interface, possibly from a software application, featuring a form for creating a request, with sections for selecting a campus, organization, and various options for specifying the request details, such as hydrology and atmospheric science.&#10;&#10;AI-generated content may be incorrect.">
            <a:extLst>
              <a:ext uri="{FF2B5EF4-FFF2-40B4-BE49-F238E27FC236}">
                <a16:creationId xmlns:a16="http://schemas.microsoft.com/office/drawing/2014/main" id="{83A7FBB2-D310-2379-5C61-E2D42A6C2B90}"/>
              </a:ext>
            </a:extLst>
          </p:cNvPr>
          <p:cNvPicPr>
            <a:picLocks noChangeAspect="1"/>
          </p:cNvPicPr>
          <p:nvPr/>
        </p:nvPicPr>
        <p:blipFill>
          <a:blip r:embed="rId3"/>
          <a:stretch>
            <a:fillRect/>
          </a:stretch>
        </p:blipFill>
        <p:spPr>
          <a:xfrm>
            <a:off x="2481944" y="4279589"/>
            <a:ext cx="7670240" cy="2675778"/>
          </a:xfrm>
          <a:prstGeom prst="rect">
            <a:avLst/>
          </a:prstGeom>
        </p:spPr>
      </p:pic>
      <p:sp>
        <p:nvSpPr>
          <p:cNvPr id="2" name="TextBox 1">
            <a:extLst>
              <a:ext uri="{FF2B5EF4-FFF2-40B4-BE49-F238E27FC236}">
                <a16:creationId xmlns:a16="http://schemas.microsoft.com/office/drawing/2014/main" id="{D23197D2-4238-A868-3BD1-A4F08F64B13D}"/>
              </a:ext>
            </a:extLst>
          </p:cNvPr>
          <p:cNvSpPr txBox="1"/>
          <p:nvPr/>
        </p:nvSpPr>
        <p:spPr>
          <a:xfrm>
            <a:off x="245533" y="5544777"/>
            <a:ext cx="2167467" cy="646331"/>
          </a:xfrm>
          <a:prstGeom prst="rect">
            <a:avLst/>
          </a:prstGeom>
          <a:noFill/>
        </p:spPr>
        <p:txBody>
          <a:bodyPr wrap="square" rtlCol="0">
            <a:spAutoFit/>
          </a:bodyPr>
          <a:lstStyle/>
          <a:p>
            <a:r>
              <a:rPr lang="en-US" dirty="0"/>
              <a:t>TURN REQUEST ASSISTANT OFF </a:t>
            </a:r>
          </a:p>
        </p:txBody>
      </p:sp>
      <p:grpSp>
        <p:nvGrpSpPr>
          <p:cNvPr id="7" name="Group 6">
            <a:extLst>
              <a:ext uri="{FF2B5EF4-FFF2-40B4-BE49-F238E27FC236}">
                <a16:creationId xmlns:a16="http://schemas.microsoft.com/office/drawing/2014/main" id="{6C15873F-CF62-EA87-6B5F-22A04BEECB6D}"/>
              </a:ext>
            </a:extLst>
          </p:cNvPr>
          <p:cNvGrpSpPr/>
          <p:nvPr/>
        </p:nvGrpSpPr>
        <p:grpSpPr>
          <a:xfrm>
            <a:off x="1515227" y="6180573"/>
            <a:ext cx="810000" cy="194760"/>
            <a:chOff x="1515227" y="6180573"/>
            <a:chExt cx="810000" cy="194760"/>
          </a:xfrm>
        </p:grpSpPr>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718E32F0-C29F-E195-5104-D79A74FD2A0A}"/>
                    </a:ext>
                  </a:extLst>
                </p14:cNvPr>
                <p14:cNvContentPartPr/>
                <p14:nvPr/>
              </p14:nvContentPartPr>
              <p14:xfrm>
                <a:off x="1515227" y="6270573"/>
                <a:ext cx="732240" cy="79920"/>
              </p14:xfrm>
            </p:contentPart>
          </mc:Choice>
          <mc:Fallback xmlns="">
            <p:pic>
              <p:nvPicPr>
                <p:cNvPr id="4" name="Ink 3">
                  <a:extLst>
                    <a:ext uri="{FF2B5EF4-FFF2-40B4-BE49-F238E27FC236}">
                      <a16:creationId xmlns:a16="http://schemas.microsoft.com/office/drawing/2014/main" id="{718E32F0-C29F-E195-5104-D79A74FD2A0A}"/>
                    </a:ext>
                  </a:extLst>
                </p:cNvPr>
                <p:cNvPicPr/>
                <p:nvPr/>
              </p:nvPicPr>
              <p:blipFill>
                <a:blip r:embed="rId5"/>
                <a:stretch>
                  <a:fillRect/>
                </a:stretch>
              </p:blipFill>
              <p:spPr>
                <a:xfrm>
                  <a:off x="1509107" y="6264453"/>
                  <a:ext cx="74448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5DA559E7-33F1-8E83-74A0-C8CFF4976077}"/>
                    </a:ext>
                  </a:extLst>
                </p14:cNvPr>
                <p14:cNvContentPartPr/>
                <p14:nvPr/>
              </p14:nvContentPartPr>
              <p14:xfrm>
                <a:off x="2159627" y="6180573"/>
                <a:ext cx="165600" cy="194760"/>
              </p14:xfrm>
            </p:contentPart>
          </mc:Choice>
          <mc:Fallback xmlns="">
            <p:pic>
              <p:nvPicPr>
                <p:cNvPr id="6" name="Ink 5">
                  <a:extLst>
                    <a:ext uri="{FF2B5EF4-FFF2-40B4-BE49-F238E27FC236}">
                      <a16:creationId xmlns:a16="http://schemas.microsoft.com/office/drawing/2014/main" id="{5DA559E7-33F1-8E83-74A0-C8CFF4976077}"/>
                    </a:ext>
                  </a:extLst>
                </p:cNvPr>
                <p:cNvPicPr/>
                <p:nvPr/>
              </p:nvPicPr>
              <p:blipFill>
                <a:blip r:embed="rId7"/>
                <a:stretch>
                  <a:fillRect/>
                </a:stretch>
              </p:blipFill>
              <p:spPr>
                <a:xfrm>
                  <a:off x="2153507" y="6174453"/>
                  <a:ext cx="177840" cy="207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38CF26A8-EE7F-09C1-C0A1-60DEC9C53D42}"/>
                  </a:ext>
                </a:extLst>
              </p14:cNvPr>
              <p14:cNvContentPartPr/>
              <p14:nvPr/>
            </p14:nvContentPartPr>
            <p14:xfrm>
              <a:off x="2048747" y="6290733"/>
              <a:ext cx="360" cy="360"/>
            </p14:xfrm>
          </p:contentPart>
        </mc:Choice>
        <mc:Fallback xmlns="">
          <p:pic>
            <p:nvPicPr>
              <p:cNvPr id="8" name="Ink 7">
                <a:extLst>
                  <a:ext uri="{FF2B5EF4-FFF2-40B4-BE49-F238E27FC236}">
                    <a16:creationId xmlns:a16="http://schemas.microsoft.com/office/drawing/2014/main" id="{38CF26A8-EE7F-09C1-C0A1-60DEC9C53D42}"/>
                  </a:ext>
                </a:extLst>
              </p:cNvPr>
              <p:cNvPicPr/>
              <p:nvPr/>
            </p:nvPicPr>
            <p:blipFill>
              <a:blip r:embed="rId9"/>
              <a:stretch>
                <a:fillRect/>
              </a:stretch>
            </p:blipFill>
            <p:spPr>
              <a:xfrm>
                <a:off x="2042627" y="628425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0BE70AD7-9639-DA59-19FA-91BB6582C2E3}"/>
                  </a:ext>
                </a:extLst>
              </p14:cNvPr>
              <p14:cNvContentPartPr/>
              <p14:nvPr/>
            </p14:nvContentPartPr>
            <p14:xfrm>
              <a:off x="1506587" y="6290733"/>
              <a:ext cx="838800" cy="76320"/>
            </p14:xfrm>
          </p:contentPart>
        </mc:Choice>
        <mc:Fallback xmlns="">
          <p:pic>
            <p:nvPicPr>
              <p:cNvPr id="10" name="Ink 9">
                <a:extLst>
                  <a:ext uri="{FF2B5EF4-FFF2-40B4-BE49-F238E27FC236}">
                    <a16:creationId xmlns:a16="http://schemas.microsoft.com/office/drawing/2014/main" id="{0BE70AD7-9639-DA59-19FA-91BB6582C2E3}"/>
                  </a:ext>
                </a:extLst>
              </p:cNvPr>
              <p:cNvPicPr/>
              <p:nvPr/>
            </p:nvPicPr>
            <p:blipFill>
              <a:blip r:embed="rId11"/>
              <a:stretch>
                <a:fillRect/>
              </a:stretch>
            </p:blipFill>
            <p:spPr>
              <a:xfrm>
                <a:off x="1500467" y="6284253"/>
                <a:ext cx="8510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5C536341-7136-FABD-68B5-4DA38F3EAD42}"/>
                  </a:ext>
                </a:extLst>
              </p14:cNvPr>
              <p14:cNvContentPartPr/>
              <p14:nvPr/>
            </p14:nvContentPartPr>
            <p14:xfrm>
              <a:off x="2140907" y="6188853"/>
              <a:ext cx="188640" cy="238320"/>
            </p14:xfrm>
          </p:contentPart>
        </mc:Choice>
        <mc:Fallback xmlns="">
          <p:pic>
            <p:nvPicPr>
              <p:cNvPr id="11" name="Ink 10">
                <a:extLst>
                  <a:ext uri="{FF2B5EF4-FFF2-40B4-BE49-F238E27FC236}">
                    <a16:creationId xmlns:a16="http://schemas.microsoft.com/office/drawing/2014/main" id="{5C536341-7136-FABD-68B5-4DA38F3EAD42}"/>
                  </a:ext>
                </a:extLst>
              </p:cNvPr>
              <p:cNvPicPr/>
              <p:nvPr/>
            </p:nvPicPr>
            <p:blipFill>
              <a:blip r:embed="rId13"/>
              <a:stretch>
                <a:fillRect/>
              </a:stretch>
            </p:blipFill>
            <p:spPr>
              <a:xfrm>
                <a:off x="2134787" y="6182733"/>
                <a:ext cx="200880" cy="250560"/>
              </a:xfrm>
              <a:prstGeom prst="rect">
                <a:avLst/>
              </a:prstGeom>
            </p:spPr>
          </p:pic>
        </mc:Fallback>
      </mc:AlternateContent>
    </p:spTree>
    <p:extLst>
      <p:ext uri="{BB962C8B-B14F-4D97-AF65-F5344CB8AC3E}">
        <p14:creationId xmlns:p14="http://schemas.microsoft.com/office/powerpoint/2010/main" val="1898141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webpage interface with a form for submitting a request for an AGU Conference in San Francisco on December 26th, including fields for request details and expected expenses.&#10;&#10;AI-generated content may be incorrect.">
            <a:extLst>
              <a:ext uri="{FF2B5EF4-FFF2-40B4-BE49-F238E27FC236}">
                <a16:creationId xmlns:a16="http://schemas.microsoft.com/office/drawing/2014/main" id="{6D106971-8F4D-5E17-013A-943DC077A083}"/>
              </a:ext>
            </a:extLst>
          </p:cNvPr>
          <p:cNvPicPr>
            <a:picLocks noChangeAspect="1"/>
          </p:cNvPicPr>
          <p:nvPr/>
        </p:nvPicPr>
        <p:blipFill>
          <a:blip r:embed="rId2"/>
          <a:stretch>
            <a:fillRect/>
          </a:stretch>
        </p:blipFill>
        <p:spPr>
          <a:xfrm>
            <a:off x="1153107" y="2162815"/>
            <a:ext cx="9548760" cy="4548564"/>
          </a:xfrm>
          <a:prstGeom prst="rect">
            <a:avLst/>
          </a:prstGeom>
        </p:spPr>
      </p:pic>
      <p:sp>
        <p:nvSpPr>
          <p:cNvPr id="2" name="TextBox 1">
            <a:extLst>
              <a:ext uri="{FF2B5EF4-FFF2-40B4-BE49-F238E27FC236}">
                <a16:creationId xmlns:a16="http://schemas.microsoft.com/office/drawing/2014/main" id="{27FD629A-9D9A-49AC-5807-8BD79EC54623}"/>
              </a:ext>
            </a:extLst>
          </p:cNvPr>
          <p:cNvSpPr txBox="1"/>
          <p:nvPr/>
        </p:nvSpPr>
        <p:spPr>
          <a:xfrm>
            <a:off x="423333" y="146621"/>
            <a:ext cx="10668001" cy="584775"/>
          </a:xfrm>
          <a:prstGeom prst="rect">
            <a:avLst/>
          </a:prstGeom>
          <a:noFill/>
        </p:spPr>
        <p:txBody>
          <a:bodyPr wrap="square" rtlCol="0">
            <a:spAutoFit/>
          </a:bodyPr>
          <a:lstStyle/>
          <a:p>
            <a:pPr algn="ctr"/>
            <a:r>
              <a:rPr lang="en-US" sz="3200" dirty="0"/>
              <a:t>ADD TRAVEL ALLOWANCE     (PER DIEM / MEALS)</a:t>
            </a:r>
          </a:p>
        </p:txBody>
      </p:sp>
      <p:sp>
        <p:nvSpPr>
          <p:cNvPr id="5" name="TextBox 4">
            <a:extLst>
              <a:ext uri="{FF2B5EF4-FFF2-40B4-BE49-F238E27FC236}">
                <a16:creationId xmlns:a16="http://schemas.microsoft.com/office/drawing/2014/main" id="{2CD02719-4C34-B3EF-D236-27C88868355B}"/>
              </a:ext>
            </a:extLst>
          </p:cNvPr>
          <p:cNvSpPr txBox="1"/>
          <p:nvPr/>
        </p:nvSpPr>
        <p:spPr>
          <a:xfrm>
            <a:off x="347472" y="891713"/>
            <a:ext cx="11521440" cy="1200329"/>
          </a:xfrm>
          <a:prstGeom prst="rect">
            <a:avLst/>
          </a:prstGeom>
          <a:noFill/>
        </p:spPr>
        <p:txBody>
          <a:bodyPr wrap="square">
            <a:spAutoFit/>
          </a:bodyPr>
          <a:lstStyle/>
          <a:p>
            <a:pPr marL="342900" lvl="0" indent="-342900" algn="l">
              <a:buFont typeface="+mj-lt"/>
              <a:buAutoNum type="arabicPeriod"/>
            </a:pPr>
            <a:r>
              <a:rPr lang="en-US" sz="1800" b="1" i="0" dirty="0">
                <a:solidFill>
                  <a:schemeClr val="tx1"/>
                </a:solidFill>
                <a:effectLst/>
                <a:latin typeface="+mn-lt"/>
              </a:rPr>
              <a:t>Meal Travel Allowance</a:t>
            </a:r>
            <a:r>
              <a:rPr lang="en-US" sz="1800" b="0" i="0" dirty="0">
                <a:solidFill>
                  <a:schemeClr val="tx1"/>
                </a:solidFill>
                <a:effectLst/>
                <a:latin typeface="+mn-lt"/>
              </a:rPr>
              <a:t>: A state‑designated per diem amount available to University of Arizona Travelers for meals and incidental expenses incurred during authorized business travel. These standardized rates streamline administrative processes by removing the requirement to submit individual meal receipts.</a:t>
            </a:r>
            <a:endParaRPr lang="en-US" sz="1200" b="0" i="0" dirty="0">
              <a:solidFill>
                <a:srgbClr val="212529"/>
              </a:solidFill>
              <a:effectLst/>
              <a:latin typeface="proxima-nova"/>
            </a:endParaRPr>
          </a:p>
        </p:txBody>
      </p:sp>
    </p:spTree>
    <p:extLst>
      <p:ext uri="{BB962C8B-B14F-4D97-AF65-F5344CB8AC3E}">
        <p14:creationId xmlns:p14="http://schemas.microsoft.com/office/powerpoint/2010/main" val="1490459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travel allowance form with fields for entering travel details such as itinerary name, start and end locations, and dates.&#10;&#10;AI-generated content may be incorrect.">
            <a:extLst>
              <a:ext uri="{FF2B5EF4-FFF2-40B4-BE49-F238E27FC236}">
                <a16:creationId xmlns:a16="http://schemas.microsoft.com/office/drawing/2014/main" id="{730DDB33-2B88-56D8-89CD-74C88335D6FC}"/>
              </a:ext>
            </a:extLst>
          </p:cNvPr>
          <p:cNvPicPr>
            <a:picLocks noChangeAspect="1"/>
          </p:cNvPicPr>
          <p:nvPr/>
        </p:nvPicPr>
        <p:blipFill>
          <a:blip r:embed="rId2"/>
          <a:stretch>
            <a:fillRect/>
          </a:stretch>
        </p:blipFill>
        <p:spPr>
          <a:xfrm>
            <a:off x="1118591" y="532522"/>
            <a:ext cx="9763773" cy="6054172"/>
          </a:xfrm>
          <a:prstGeom prst="rect">
            <a:avLst/>
          </a:prstGeom>
        </p:spPr>
      </p:pic>
    </p:spTree>
    <p:extLst>
      <p:ext uri="{BB962C8B-B14F-4D97-AF65-F5344CB8AC3E}">
        <p14:creationId xmlns:p14="http://schemas.microsoft.com/office/powerpoint/2010/main" val="1978918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F721B-D345-995A-FCB9-D54BD1CBB02A}"/>
              </a:ext>
            </a:extLst>
          </p:cNvPr>
          <p:cNvSpPr txBox="1"/>
          <p:nvPr/>
        </p:nvSpPr>
        <p:spPr>
          <a:xfrm>
            <a:off x="1693068" y="262467"/>
            <a:ext cx="8585200" cy="523220"/>
          </a:xfrm>
          <a:prstGeom prst="rect">
            <a:avLst/>
          </a:prstGeom>
          <a:noFill/>
        </p:spPr>
        <p:txBody>
          <a:bodyPr wrap="square" rtlCol="0">
            <a:spAutoFit/>
          </a:bodyPr>
          <a:lstStyle/>
          <a:p>
            <a:r>
              <a:rPr lang="en-US" sz="2800" dirty="0"/>
              <a:t>EXCLUDE ANY PROVIDED MEALS OR LODGING</a:t>
            </a:r>
          </a:p>
        </p:txBody>
      </p:sp>
      <p:pic>
        <p:nvPicPr>
          <p:cNvPr id="4" name="Picture 3" descr="The image displays a travel allowance adjustment form for an employee, detailing daily expenses and meal allowances for a trip to San Francisco.&#10;&#10;AI-generated content may be incorrect.">
            <a:extLst>
              <a:ext uri="{FF2B5EF4-FFF2-40B4-BE49-F238E27FC236}">
                <a16:creationId xmlns:a16="http://schemas.microsoft.com/office/drawing/2014/main" id="{88D7C58F-35FB-1E33-D2FC-2336D2A8A782}"/>
              </a:ext>
            </a:extLst>
          </p:cNvPr>
          <p:cNvPicPr>
            <a:picLocks noChangeAspect="1"/>
          </p:cNvPicPr>
          <p:nvPr/>
        </p:nvPicPr>
        <p:blipFill>
          <a:blip r:embed="rId2"/>
          <a:stretch>
            <a:fillRect/>
          </a:stretch>
        </p:blipFill>
        <p:spPr>
          <a:xfrm>
            <a:off x="1480341" y="1187295"/>
            <a:ext cx="9349584" cy="5442877"/>
          </a:xfrm>
          <a:prstGeom prst="rect">
            <a:avLst/>
          </a:prstGeom>
        </p:spPr>
      </p:pic>
    </p:spTree>
    <p:extLst>
      <p:ext uri="{BB962C8B-B14F-4D97-AF65-F5344CB8AC3E}">
        <p14:creationId xmlns:p14="http://schemas.microsoft.com/office/powerpoint/2010/main" val="2052916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2E3D1C-8D08-0065-B154-AE36758F8ED8}"/>
              </a:ext>
            </a:extLst>
          </p:cNvPr>
          <p:cNvSpPr txBox="1"/>
          <p:nvPr/>
        </p:nvSpPr>
        <p:spPr>
          <a:xfrm>
            <a:off x="1787676" y="505302"/>
            <a:ext cx="9093200" cy="830997"/>
          </a:xfrm>
          <a:prstGeom prst="rect">
            <a:avLst/>
          </a:prstGeom>
          <a:noFill/>
        </p:spPr>
        <p:txBody>
          <a:bodyPr wrap="square" rtlCol="0">
            <a:spAutoFit/>
          </a:bodyPr>
          <a:lstStyle/>
          <a:p>
            <a:r>
              <a:rPr lang="en-US" sz="4800" dirty="0"/>
              <a:t>ADD ALL ESTIMATED EXPENSES</a:t>
            </a:r>
          </a:p>
        </p:txBody>
      </p:sp>
      <p:pic>
        <p:nvPicPr>
          <p:cNvPr id="4" name="Picture 3" descr="The image displays an online form for requesting and managing a conference fee, with a highlighted field indicating a yellow button for approval.&#10;&#10;AI-generated content may be incorrect.">
            <a:extLst>
              <a:ext uri="{FF2B5EF4-FFF2-40B4-BE49-F238E27FC236}">
                <a16:creationId xmlns:a16="http://schemas.microsoft.com/office/drawing/2014/main" id="{E0CA80F4-9A2C-73BB-0E22-092C350E39B6}"/>
              </a:ext>
            </a:extLst>
          </p:cNvPr>
          <p:cNvPicPr>
            <a:picLocks noChangeAspect="1"/>
          </p:cNvPicPr>
          <p:nvPr/>
        </p:nvPicPr>
        <p:blipFill>
          <a:blip r:embed="rId2"/>
          <a:stretch>
            <a:fillRect/>
          </a:stretch>
        </p:blipFill>
        <p:spPr>
          <a:xfrm>
            <a:off x="256360" y="1666612"/>
            <a:ext cx="11679280" cy="3772426"/>
          </a:xfrm>
          <a:prstGeom prst="rect">
            <a:avLst/>
          </a:prstGeom>
        </p:spPr>
      </p:pic>
    </p:spTree>
    <p:extLst>
      <p:ext uri="{BB962C8B-B14F-4D97-AF65-F5344CB8AC3E}">
        <p14:creationId xmlns:p14="http://schemas.microsoft.com/office/powerpoint/2010/main" val="408571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digital interface for managing travel and expense categories, such as conference registration, air tickets, car rentals, and personal mileage.&#10;&#10;AI-generated content may be incorrect.">
            <a:extLst>
              <a:ext uri="{FF2B5EF4-FFF2-40B4-BE49-F238E27FC236}">
                <a16:creationId xmlns:a16="http://schemas.microsoft.com/office/drawing/2014/main" id="{A04B6890-B5AB-FFAE-7D4B-52CD95979EE0}"/>
              </a:ext>
            </a:extLst>
          </p:cNvPr>
          <p:cNvPicPr>
            <a:picLocks noChangeAspect="1"/>
          </p:cNvPicPr>
          <p:nvPr/>
        </p:nvPicPr>
        <p:blipFill>
          <a:blip r:embed="rId2"/>
          <a:stretch>
            <a:fillRect/>
          </a:stretch>
        </p:blipFill>
        <p:spPr>
          <a:xfrm>
            <a:off x="2868650" y="373115"/>
            <a:ext cx="6454699" cy="6111770"/>
          </a:xfrm>
          <a:prstGeom prst="rect">
            <a:avLst/>
          </a:prstGeom>
        </p:spPr>
      </p:pic>
    </p:spTree>
    <p:extLst>
      <p:ext uri="{BB962C8B-B14F-4D97-AF65-F5344CB8AC3E}">
        <p14:creationId xmlns:p14="http://schemas.microsoft.com/office/powerpoint/2010/main" val="3280707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is a form for booking an air ticket, with fields for inputting details like departure and return dates, times, and estimated cost.&#10;&#10;AI-generated content may be incorrect.">
            <a:extLst>
              <a:ext uri="{FF2B5EF4-FFF2-40B4-BE49-F238E27FC236}">
                <a16:creationId xmlns:a16="http://schemas.microsoft.com/office/drawing/2014/main" id="{F58CB123-E82B-614E-8171-39C0E38FA96A}"/>
              </a:ext>
            </a:extLst>
          </p:cNvPr>
          <p:cNvPicPr>
            <a:picLocks noChangeAspect="1"/>
          </p:cNvPicPr>
          <p:nvPr/>
        </p:nvPicPr>
        <p:blipFill>
          <a:blip r:embed="rId2"/>
          <a:stretch>
            <a:fillRect/>
          </a:stretch>
        </p:blipFill>
        <p:spPr>
          <a:xfrm>
            <a:off x="1192404" y="700518"/>
            <a:ext cx="9807191" cy="5456963"/>
          </a:xfrm>
          <a:prstGeom prst="rect">
            <a:avLst/>
          </a:prstGeom>
        </p:spPr>
      </p:pic>
    </p:spTree>
    <p:extLst>
      <p:ext uri="{BB962C8B-B14F-4D97-AF65-F5344CB8AC3E}">
        <p14:creationId xmlns:p14="http://schemas.microsoft.com/office/powerpoint/2010/main" val="2280983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hotel reservation form with fields for check-in and check-out dates, lodging details, and a total estimated cost for a room.&#10;&#10;AI-generated content may be incorrect.">
            <a:extLst>
              <a:ext uri="{FF2B5EF4-FFF2-40B4-BE49-F238E27FC236}">
                <a16:creationId xmlns:a16="http://schemas.microsoft.com/office/drawing/2014/main" id="{40A7BFBC-88CF-A5B7-B37B-F84AEEE20722}"/>
              </a:ext>
            </a:extLst>
          </p:cNvPr>
          <p:cNvPicPr>
            <a:picLocks noChangeAspect="1"/>
          </p:cNvPicPr>
          <p:nvPr/>
        </p:nvPicPr>
        <p:blipFill>
          <a:blip r:embed="rId2"/>
          <a:stretch>
            <a:fillRect/>
          </a:stretch>
        </p:blipFill>
        <p:spPr>
          <a:xfrm>
            <a:off x="974690" y="939821"/>
            <a:ext cx="9967965" cy="4978357"/>
          </a:xfrm>
          <a:prstGeom prst="rect">
            <a:avLst/>
          </a:prstGeom>
        </p:spPr>
      </p:pic>
    </p:spTree>
    <p:extLst>
      <p:ext uri="{BB962C8B-B14F-4D97-AF65-F5344CB8AC3E}">
        <p14:creationId xmlns:p14="http://schemas.microsoft.com/office/powerpoint/2010/main" val="1014118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travel expense form on a webpage for a conference, detailing a ground transportation charge.&#10;&#10;AI-generated content may be incorrect.">
            <a:extLst>
              <a:ext uri="{FF2B5EF4-FFF2-40B4-BE49-F238E27FC236}">
                <a16:creationId xmlns:a16="http://schemas.microsoft.com/office/drawing/2014/main" id="{90F8E0DF-7EEB-A3AE-C5AB-C31CD8339BF1}"/>
              </a:ext>
            </a:extLst>
          </p:cNvPr>
          <p:cNvPicPr>
            <a:picLocks noChangeAspect="1"/>
          </p:cNvPicPr>
          <p:nvPr/>
        </p:nvPicPr>
        <p:blipFill>
          <a:blip r:embed="rId2"/>
          <a:stretch>
            <a:fillRect/>
          </a:stretch>
        </p:blipFill>
        <p:spPr>
          <a:xfrm>
            <a:off x="823965" y="1424788"/>
            <a:ext cx="10801978" cy="3654760"/>
          </a:xfrm>
          <a:prstGeom prst="rect">
            <a:avLst/>
          </a:prstGeom>
        </p:spPr>
      </p:pic>
    </p:spTree>
    <p:extLst>
      <p:ext uri="{BB962C8B-B14F-4D97-AF65-F5344CB8AC3E}">
        <p14:creationId xmlns:p14="http://schemas.microsoft.com/office/powerpoint/2010/main" val="1929209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E9624D-021D-60B3-EA76-0C8010870244}"/>
              </a:ext>
            </a:extLst>
          </p:cNvPr>
          <p:cNvSpPr txBox="1"/>
          <p:nvPr/>
        </p:nvSpPr>
        <p:spPr>
          <a:xfrm>
            <a:off x="1430867" y="262467"/>
            <a:ext cx="8542866" cy="369332"/>
          </a:xfrm>
          <a:prstGeom prst="rect">
            <a:avLst/>
          </a:prstGeom>
          <a:noFill/>
        </p:spPr>
        <p:txBody>
          <a:bodyPr wrap="square" rtlCol="0">
            <a:spAutoFit/>
          </a:bodyPr>
          <a:lstStyle/>
          <a:p>
            <a:r>
              <a:rPr lang="en-US" dirty="0"/>
              <a:t>ADD CONFERENCE / MEETING AGENDA OR INVITE LETTER IN ATTACHMENTS</a:t>
            </a:r>
          </a:p>
        </p:txBody>
      </p:sp>
      <p:pic>
        <p:nvPicPr>
          <p:cNvPr id="5" name="Picture 4" descr="The image shows a document detailing a conference expense request for the AGU Conference 2026, listing travel and accommodation costs, including a $3,125.50 total.&#10;&#10;AI-generated content may be incorrect.">
            <a:extLst>
              <a:ext uri="{FF2B5EF4-FFF2-40B4-BE49-F238E27FC236}">
                <a16:creationId xmlns:a16="http://schemas.microsoft.com/office/drawing/2014/main" id="{AF2D7276-CE08-2225-ECF1-8037FD464E33}"/>
              </a:ext>
            </a:extLst>
          </p:cNvPr>
          <p:cNvPicPr>
            <a:picLocks noChangeAspect="1"/>
          </p:cNvPicPr>
          <p:nvPr/>
        </p:nvPicPr>
        <p:blipFill>
          <a:blip r:embed="rId2"/>
          <a:stretch>
            <a:fillRect/>
          </a:stretch>
        </p:blipFill>
        <p:spPr>
          <a:xfrm>
            <a:off x="402019" y="872240"/>
            <a:ext cx="11387961" cy="5386074"/>
          </a:xfrm>
          <a:prstGeom prst="rect">
            <a:avLst/>
          </a:prstGeom>
        </p:spPr>
      </p:pic>
      <p:pic>
        <p:nvPicPr>
          <p:cNvPr id="6" name="Picture 5" descr="Reminder&#10;&#10;AI-generated content may be incorrect.">
            <a:extLst>
              <a:ext uri="{FF2B5EF4-FFF2-40B4-BE49-F238E27FC236}">
                <a16:creationId xmlns:a16="http://schemas.microsoft.com/office/drawing/2014/main" id="{DF8613B1-3896-2506-CD98-629422A3C39D}"/>
              </a:ext>
            </a:extLst>
          </p:cNvPr>
          <p:cNvPicPr>
            <a:picLocks noChangeAspect="1"/>
          </p:cNvPicPr>
          <p:nvPr/>
        </p:nvPicPr>
        <p:blipFill>
          <a:blip r:embed="rId3"/>
          <a:stretch>
            <a:fillRect/>
          </a:stretch>
        </p:blipFill>
        <p:spPr>
          <a:xfrm>
            <a:off x="4935458" y="723900"/>
            <a:ext cx="2321081" cy="2553017"/>
          </a:xfrm>
          <a:prstGeom prst="rect">
            <a:avLst/>
          </a:prstGeom>
        </p:spPr>
      </p:pic>
    </p:spTree>
    <p:extLst>
      <p:ext uri="{BB962C8B-B14F-4D97-AF65-F5344CB8AC3E}">
        <p14:creationId xmlns:p14="http://schemas.microsoft.com/office/powerpoint/2010/main" val="4076191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EB7221-D649-3664-1B84-F7BDD7C08593}"/>
              </a:ext>
            </a:extLst>
          </p:cNvPr>
          <p:cNvSpPr txBox="1"/>
          <p:nvPr/>
        </p:nvSpPr>
        <p:spPr>
          <a:xfrm>
            <a:off x="397933" y="389467"/>
            <a:ext cx="11531599" cy="1015663"/>
          </a:xfrm>
          <a:prstGeom prst="rect">
            <a:avLst/>
          </a:prstGeom>
          <a:noFill/>
        </p:spPr>
        <p:txBody>
          <a:bodyPr wrap="square" rtlCol="0">
            <a:spAutoFit/>
          </a:bodyPr>
          <a:lstStyle/>
          <a:p>
            <a:r>
              <a:rPr lang="en-US" sz="6000" dirty="0"/>
              <a:t>CONCUR PROFILE - DELEGATES</a:t>
            </a:r>
          </a:p>
        </p:txBody>
      </p:sp>
      <p:pic>
        <p:nvPicPr>
          <p:cNvPr id="10" name="Picture 9" descr="The image displays a user interface with a form for assigning tasks to delegates, including options to manage expenses, requests, and approvals.&#10;&#10;AI-generated content may be incorrect.">
            <a:extLst>
              <a:ext uri="{FF2B5EF4-FFF2-40B4-BE49-F238E27FC236}">
                <a16:creationId xmlns:a16="http://schemas.microsoft.com/office/drawing/2014/main" id="{04756C95-CD29-51BE-BEF2-10B426291AD0}"/>
              </a:ext>
            </a:extLst>
          </p:cNvPr>
          <p:cNvPicPr>
            <a:picLocks noChangeAspect="1"/>
          </p:cNvPicPr>
          <p:nvPr/>
        </p:nvPicPr>
        <p:blipFill>
          <a:blip r:embed="rId2"/>
          <a:stretch>
            <a:fillRect/>
          </a:stretch>
        </p:blipFill>
        <p:spPr>
          <a:xfrm>
            <a:off x="316172" y="3771006"/>
            <a:ext cx="11559655" cy="2315636"/>
          </a:xfrm>
          <a:prstGeom prst="rect">
            <a:avLst/>
          </a:prstGeom>
        </p:spPr>
      </p:pic>
      <p:sp>
        <p:nvSpPr>
          <p:cNvPr id="12" name="TextBox 11">
            <a:extLst>
              <a:ext uri="{FF2B5EF4-FFF2-40B4-BE49-F238E27FC236}">
                <a16:creationId xmlns:a16="http://schemas.microsoft.com/office/drawing/2014/main" id="{F5EF8D43-4978-350F-47C6-8BB2621C0BDF}"/>
              </a:ext>
            </a:extLst>
          </p:cNvPr>
          <p:cNvSpPr txBox="1"/>
          <p:nvPr/>
        </p:nvSpPr>
        <p:spPr>
          <a:xfrm>
            <a:off x="763675" y="1485477"/>
            <a:ext cx="8676658" cy="2308324"/>
          </a:xfrm>
          <a:prstGeom prst="rect">
            <a:avLst/>
          </a:prstGeom>
          <a:noFill/>
        </p:spPr>
        <p:txBody>
          <a:bodyPr wrap="square">
            <a:spAutoFit/>
          </a:bodyPr>
          <a:lstStyle/>
          <a:p>
            <a:pPr marL="342900" lvl="0" indent="-342900" algn="l">
              <a:lnSpc>
                <a:spcPct val="100000"/>
              </a:lnSpc>
              <a:buFont typeface="+mj-lt"/>
              <a:buAutoNum type="arabicPeriod"/>
            </a:pPr>
            <a:r>
              <a:rPr lang="en-US" sz="1800" b="0" i="0" dirty="0">
                <a:solidFill>
                  <a:schemeClr val="tx1"/>
                </a:solidFill>
                <a:effectLst/>
                <a:latin typeface="+mn-lt"/>
              </a:rPr>
              <a:t>Click your initials at the top right </a:t>
            </a:r>
          </a:p>
          <a:p>
            <a:pPr marL="342900" lvl="0" indent="-342900" algn="l">
              <a:lnSpc>
                <a:spcPct val="100000"/>
              </a:lnSpc>
              <a:buFont typeface="+mj-lt"/>
              <a:buAutoNum type="arabicPeriod"/>
            </a:pPr>
            <a:r>
              <a:rPr lang="en-US" sz="1800" b="0" i="0" dirty="0">
                <a:solidFill>
                  <a:schemeClr val="tx1"/>
                </a:solidFill>
                <a:effectLst/>
                <a:latin typeface="+mn-lt"/>
              </a:rPr>
              <a:t>Next click on Request Settings, then the 2nd option is </a:t>
            </a:r>
            <a:r>
              <a:rPr lang="en-US" dirty="0"/>
              <a:t>R</a:t>
            </a:r>
            <a:r>
              <a:rPr lang="en-US" sz="1800" b="0" i="0" dirty="0">
                <a:solidFill>
                  <a:schemeClr val="tx1"/>
                </a:solidFill>
                <a:effectLst/>
                <a:latin typeface="+mn-lt"/>
              </a:rPr>
              <a:t>equest </a:t>
            </a:r>
            <a:r>
              <a:rPr lang="en-US" dirty="0"/>
              <a:t>D</a:t>
            </a:r>
            <a:r>
              <a:rPr lang="en-US" sz="1800" b="0" i="0" dirty="0">
                <a:solidFill>
                  <a:schemeClr val="tx1"/>
                </a:solidFill>
                <a:effectLst/>
                <a:latin typeface="+mn-lt"/>
              </a:rPr>
              <a:t>elegates</a:t>
            </a:r>
          </a:p>
          <a:p>
            <a:pPr marL="342900" lvl="0" indent="-342900" algn="l">
              <a:lnSpc>
                <a:spcPct val="100000"/>
              </a:lnSpc>
              <a:buFont typeface="+mj-lt"/>
              <a:buAutoNum type="arabicPeriod"/>
            </a:pPr>
            <a:r>
              <a:rPr lang="en-US" sz="1800" b="0" i="0" dirty="0">
                <a:solidFill>
                  <a:schemeClr val="tx1"/>
                </a:solidFill>
                <a:effectLst/>
                <a:latin typeface="+mn-lt"/>
              </a:rPr>
              <a:t>Click the delegates tab then Add, type in angieboylan and </a:t>
            </a:r>
            <a:r>
              <a:rPr lang="en-US" sz="1800" b="0" i="0" dirty="0" err="1">
                <a:solidFill>
                  <a:schemeClr val="tx1"/>
                </a:solidFill>
                <a:effectLst/>
                <a:latin typeface="+mn-lt"/>
              </a:rPr>
              <a:t>barnettc</a:t>
            </a:r>
            <a:r>
              <a:rPr lang="en-US" sz="1800" b="0" i="0" dirty="0">
                <a:solidFill>
                  <a:schemeClr val="tx1"/>
                </a:solidFill>
                <a:effectLst/>
                <a:latin typeface="+mn-lt"/>
              </a:rPr>
              <a:t> and our names will show</a:t>
            </a:r>
          </a:p>
          <a:p>
            <a:pPr marL="342900" lvl="0" indent="-342900" algn="l">
              <a:lnSpc>
                <a:spcPct val="100000"/>
              </a:lnSpc>
              <a:buFont typeface="+mj-lt"/>
              <a:buAutoNum type="arabicPeriod"/>
            </a:pPr>
            <a:r>
              <a:rPr lang="en-US" sz="1800" b="0" i="0" dirty="0">
                <a:solidFill>
                  <a:schemeClr val="tx1"/>
                </a:solidFill>
                <a:effectLst/>
                <a:latin typeface="+mn-lt"/>
              </a:rPr>
              <a:t>Then on the left of our names check the box</a:t>
            </a:r>
          </a:p>
          <a:p>
            <a:pPr marL="342900" lvl="0" indent="-342900" algn="l">
              <a:lnSpc>
                <a:spcPct val="100000"/>
              </a:lnSpc>
              <a:buFont typeface="+mj-lt"/>
              <a:buAutoNum type="arabicPeriod"/>
            </a:pPr>
            <a:r>
              <a:rPr lang="en-US" sz="1800" b="1" i="0" dirty="0">
                <a:solidFill>
                  <a:schemeClr val="tx1"/>
                </a:solidFill>
                <a:effectLst/>
                <a:latin typeface="+mn-lt"/>
              </a:rPr>
              <a:t>Then click all the boxes shown below</a:t>
            </a:r>
            <a:r>
              <a:rPr lang="en-US" sz="1800" b="0" i="0" dirty="0">
                <a:solidFill>
                  <a:schemeClr val="tx1"/>
                </a:solidFill>
                <a:effectLst/>
                <a:latin typeface="+mn-lt"/>
              </a:rPr>
              <a:t> </a:t>
            </a:r>
          </a:p>
          <a:p>
            <a:pPr>
              <a:buNone/>
            </a:pPr>
            <a:br>
              <a:rPr lang="en-US" dirty="0"/>
            </a:br>
            <a:endParaRPr lang="en-US" dirty="0"/>
          </a:p>
        </p:txBody>
      </p:sp>
      <p:pic>
        <p:nvPicPr>
          <p:cNvPr id="14" name="Picture 13" descr="Request Information.&#10;&#10;AI-generated content may be incorrect.">
            <a:extLst>
              <a:ext uri="{FF2B5EF4-FFF2-40B4-BE49-F238E27FC236}">
                <a16:creationId xmlns:a16="http://schemas.microsoft.com/office/drawing/2014/main" id="{1BBD0AF1-D4CA-C5EC-5024-779F28A5C473}"/>
              </a:ext>
            </a:extLst>
          </p:cNvPr>
          <p:cNvPicPr>
            <a:picLocks noChangeAspect="1"/>
          </p:cNvPicPr>
          <p:nvPr/>
        </p:nvPicPr>
        <p:blipFill>
          <a:blip r:embed="rId3"/>
          <a:stretch>
            <a:fillRect/>
          </a:stretch>
        </p:blipFill>
        <p:spPr>
          <a:xfrm>
            <a:off x="9140651" y="2916638"/>
            <a:ext cx="2393454" cy="581025"/>
          </a:xfrm>
          <a:prstGeom prst="rect">
            <a:avLst/>
          </a:prstGeom>
        </p:spPr>
      </p:pic>
    </p:spTree>
    <p:extLst>
      <p:ext uri="{BB962C8B-B14F-4D97-AF65-F5344CB8AC3E}">
        <p14:creationId xmlns:p14="http://schemas.microsoft.com/office/powerpoint/2010/main" val="2928407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BBA9CB-A286-9B46-C78E-2CFB2B886A9F}"/>
              </a:ext>
            </a:extLst>
          </p:cNvPr>
          <p:cNvSpPr txBox="1"/>
          <p:nvPr/>
        </p:nvSpPr>
        <p:spPr>
          <a:xfrm>
            <a:off x="1821942" y="66896"/>
            <a:ext cx="9022842" cy="1323439"/>
          </a:xfrm>
          <a:prstGeom prst="rect">
            <a:avLst/>
          </a:prstGeom>
          <a:noFill/>
        </p:spPr>
        <p:txBody>
          <a:bodyPr wrap="square">
            <a:spAutoFit/>
          </a:bodyPr>
          <a:lstStyle/>
          <a:p>
            <a:pPr algn="ctr"/>
            <a:r>
              <a:rPr lang="en-US" sz="8000" dirty="0"/>
              <a:t>PERSONAL TRAVEL </a:t>
            </a:r>
          </a:p>
        </p:txBody>
      </p:sp>
      <p:sp>
        <p:nvSpPr>
          <p:cNvPr id="4" name="TextBox 3">
            <a:extLst>
              <a:ext uri="{FF2B5EF4-FFF2-40B4-BE49-F238E27FC236}">
                <a16:creationId xmlns:a16="http://schemas.microsoft.com/office/drawing/2014/main" id="{E5E08B1C-8F2A-117D-6947-C75C8F626FF3}"/>
              </a:ext>
            </a:extLst>
          </p:cNvPr>
          <p:cNvSpPr txBox="1"/>
          <p:nvPr/>
        </p:nvSpPr>
        <p:spPr>
          <a:xfrm>
            <a:off x="682371" y="1372494"/>
            <a:ext cx="11301984" cy="6494085"/>
          </a:xfrm>
          <a:prstGeom prst="rect">
            <a:avLst/>
          </a:prstGeom>
          <a:noFill/>
        </p:spPr>
        <p:txBody>
          <a:bodyPr wrap="square" rtlCol="0">
            <a:spAutoFit/>
          </a:bodyPr>
          <a:lstStyle/>
          <a:p>
            <a:r>
              <a:rPr lang="en-US" sz="3200" dirty="0"/>
              <a:t>If you wish to include Personal Travel as part of your UA Business Travel, you –</a:t>
            </a:r>
          </a:p>
          <a:p>
            <a:endParaRPr lang="en-US" sz="3200" dirty="0"/>
          </a:p>
          <a:p>
            <a:pPr marL="457200" indent="-457200">
              <a:buFont typeface="Arial" panose="020B0604020202020204" pitchFamily="34" charset="0"/>
              <a:buChar char="•"/>
            </a:pPr>
            <a:r>
              <a:rPr lang="en-US" sz="3200" b="1" i="1" dirty="0"/>
              <a:t>CANNOT</a:t>
            </a:r>
            <a:r>
              <a:rPr lang="en-US" sz="3200" dirty="0"/>
              <a:t> use your University Card for any travel expenses</a:t>
            </a:r>
          </a:p>
          <a:p>
            <a:pPr marL="457200" indent="-457200">
              <a:buFont typeface="Arial" panose="020B0604020202020204" pitchFamily="34" charset="0"/>
              <a:buChar char="•"/>
            </a:pPr>
            <a:r>
              <a:rPr lang="en-US" sz="3200" dirty="0"/>
              <a:t>At time of booking airfare, you need at least two flight comparisons for return airfares for only business appropriate date portion of the airfare </a:t>
            </a:r>
          </a:p>
          <a:p>
            <a:pPr marL="457200" indent="-457200">
              <a:buFont typeface="Arial" panose="020B0604020202020204" pitchFamily="34" charset="0"/>
              <a:buChar char="•"/>
            </a:pPr>
            <a:r>
              <a:rPr lang="en-US" sz="3200" dirty="0"/>
              <a:t>Airfare comparisons should be direct with airlines not 3</a:t>
            </a:r>
            <a:r>
              <a:rPr lang="en-US" sz="3200" baseline="30000" dirty="0"/>
              <a:t>rd</a:t>
            </a:r>
            <a:r>
              <a:rPr lang="en-US" sz="3200" dirty="0"/>
              <a:t> party sellers like Expedia or Booking.com and for similar departure </a:t>
            </a:r>
          </a:p>
          <a:p>
            <a:r>
              <a:rPr lang="en-US" sz="3200" dirty="0"/>
              <a:t>	and return times</a:t>
            </a:r>
          </a:p>
          <a:p>
            <a:pPr marL="457200" indent="-457200">
              <a:buFont typeface="Arial" panose="020B0604020202020204" pitchFamily="34" charset="0"/>
              <a:buChar char="•"/>
            </a:pPr>
            <a:endParaRPr lang="en-US" sz="3200" dirty="0"/>
          </a:p>
          <a:p>
            <a:br>
              <a:rPr lang="en-US" sz="3200" dirty="0"/>
            </a:br>
            <a:endParaRPr lang="en-US" sz="3200" dirty="0"/>
          </a:p>
        </p:txBody>
      </p:sp>
    </p:spTree>
    <p:extLst>
      <p:ext uri="{BB962C8B-B14F-4D97-AF65-F5344CB8AC3E}">
        <p14:creationId xmlns:p14="http://schemas.microsoft.com/office/powerpoint/2010/main" val="20819723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E12A4F-86D7-0231-5996-760DACEC740E}"/>
              </a:ext>
            </a:extLst>
          </p:cNvPr>
          <p:cNvSpPr txBox="1"/>
          <p:nvPr/>
        </p:nvSpPr>
        <p:spPr>
          <a:xfrm>
            <a:off x="118534" y="150972"/>
            <a:ext cx="11954932" cy="6763390"/>
          </a:xfrm>
          <a:prstGeom prst="rect">
            <a:avLst/>
          </a:prstGeom>
          <a:noFill/>
        </p:spPr>
        <p:txBody>
          <a:bodyPr wrap="square">
            <a:spAutoFit/>
          </a:bodyPr>
          <a:lstStyle/>
          <a:p>
            <a:pPr indent="0" algn="ctr">
              <a:spcBef>
                <a:spcPts val="900"/>
              </a:spcBef>
              <a:spcAft>
                <a:spcPts val="900"/>
              </a:spcAft>
              <a:buNone/>
            </a:pPr>
            <a:r>
              <a:rPr lang="en-US" sz="6000" b="0" i="0" dirty="0">
                <a:solidFill>
                  <a:srgbClr val="49595E"/>
                </a:solidFill>
                <a:effectLst/>
                <a:latin typeface="MiloWeb"/>
              </a:rPr>
              <a:t>Commercial Airlines Policy</a:t>
            </a:r>
          </a:p>
          <a:p>
            <a:pPr marL="342900" lvl="0" indent="-342900" algn="l">
              <a:spcAft>
                <a:spcPts val="900"/>
              </a:spcAft>
              <a:buFont typeface="+mj-lt"/>
              <a:buAutoNum type="arabicPeriod" startAt="13"/>
            </a:pPr>
            <a:r>
              <a:rPr lang="en-US" sz="1200" b="0" i="0" dirty="0">
                <a:solidFill>
                  <a:srgbClr val="403635"/>
                </a:solidFill>
                <a:effectLst/>
                <a:latin typeface="MiloWeb"/>
              </a:rPr>
              <a:t>Airline travel is limited to the cost of the most direct and economical route, ensuring minimal expense to the University.</a:t>
            </a:r>
          </a:p>
          <a:p>
            <a:pPr marL="342900" lvl="0" indent="-342900" algn="l">
              <a:spcAft>
                <a:spcPts val="900"/>
              </a:spcAft>
              <a:buFont typeface="+mj-lt"/>
              <a:buAutoNum type="arabicPeriod" startAt="13"/>
            </a:pPr>
            <a:r>
              <a:rPr lang="en-US" sz="1200" b="0" i="0" dirty="0">
                <a:solidFill>
                  <a:srgbClr val="403635"/>
                </a:solidFill>
                <a:effectLst/>
                <a:latin typeface="MiloWeb"/>
              </a:rPr>
              <a:t>Economy-class fare or the airline carrier’s equivalent of airline tickets are generally considered the most economical option. Travelers should select airfare that is both economical and reasonable. Comfort-based upgrades for air travel are not permitted with University funds. </a:t>
            </a:r>
          </a:p>
          <a:p>
            <a:pPr marL="342900" lvl="0" indent="-342900" algn="l">
              <a:spcAft>
                <a:spcPts val="900"/>
              </a:spcAft>
              <a:buFont typeface="+mj-lt"/>
              <a:buAutoNum type="arabicPeriod" startAt="13"/>
            </a:pPr>
            <a:r>
              <a:rPr lang="en-US" sz="1200" b="0" i="0" dirty="0">
                <a:solidFill>
                  <a:srgbClr val="403635"/>
                </a:solidFill>
                <a:effectLst/>
                <a:latin typeface="MiloWeb"/>
              </a:rPr>
              <a:t>An itemized receipt showing the passenger’s name, flight number(s), flight dates, and class of service is required.  </a:t>
            </a:r>
          </a:p>
          <a:p>
            <a:pPr marL="342900" lvl="0" indent="-342900" algn="l">
              <a:spcAft>
                <a:spcPts val="900"/>
              </a:spcAft>
              <a:buFont typeface="+mj-lt"/>
              <a:buAutoNum type="arabicPeriod" startAt="13"/>
            </a:pPr>
            <a:r>
              <a:rPr lang="en-US" sz="1200" b="0" i="0" dirty="0">
                <a:solidFill>
                  <a:srgbClr val="403635"/>
                </a:solidFill>
                <a:effectLst/>
                <a:latin typeface="MiloWeb"/>
              </a:rPr>
              <a:t>The University will only reimburse Travelers for out‑of‑pocket expenses; vouchers, promotion, credits discounts, mileage earned, or rewards used at no cost to the Traveler are not eligible for reimbursement</a:t>
            </a:r>
          </a:p>
          <a:p>
            <a:pPr marL="342900" lvl="0" indent="-342900" algn="l">
              <a:spcAft>
                <a:spcPts val="900"/>
              </a:spcAft>
              <a:buFont typeface="+mj-lt"/>
              <a:buAutoNum type="arabicPeriod" startAt="13"/>
            </a:pPr>
            <a:r>
              <a:rPr lang="en-US" sz="1200" b="0" i="0" dirty="0">
                <a:solidFill>
                  <a:srgbClr val="403635"/>
                </a:solidFill>
                <a:effectLst/>
                <a:latin typeface="MiloWeb"/>
              </a:rPr>
              <a:t>Non-economy fare is allowed only when the Traveler has a documented medical need on file with the </a:t>
            </a:r>
            <a:r>
              <a:rPr lang="en-US" sz="1200" b="1" i="0" u="none" strike="noStrike" dirty="0">
                <a:solidFill>
                  <a:srgbClr val="8B0015"/>
                </a:solidFill>
                <a:effectLst/>
                <a:latin typeface="MiloWeb"/>
                <a:hlinkClick r:id="rId2" tooltip="(opens in a new window)"/>
              </a:rPr>
              <a:t>(DRC)</a:t>
            </a:r>
            <a:r>
              <a:rPr lang="en-US" sz="1200" b="0" i="0" dirty="0">
                <a:solidFill>
                  <a:srgbClr val="403635"/>
                </a:solidFill>
                <a:effectLst/>
                <a:latin typeface="MiloWeb"/>
              </a:rPr>
              <a:t> that requires an upgrade.  In all other instances, the following applies to single flights (individual legs or segments):</a:t>
            </a:r>
          </a:p>
          <a:p>
            <a:pPr marL="742950" lvl="1" indent="-285750" algn="l">
              <a:spcAft>
                <a:spcPts val="900"/>
              </a:spcAft>
              <a:buFont typeface="+mj-lt"/>
              <a:buAutoNum type="arabicPeriod" startAt="13"/>
            </a:pPr>
            <a:r>
              <a:rPr lang="en-US" sz="1200" b="0" i="0" dirty="0">
                <a:solidFill>
                  <a:srgbClr val="403635"/>
                </a:solidFill>
                <a:effectLst/>
                <a:latin typeface="MiloWeb"/>
              </a:rPr>
              <a:t>For single flights under six continuous hours, Travelers may only select economy class or main cabin fares that allow standard seat selection without an upgraded seating class or additional premium travel benefits. Travelers must choose the most direct and economical option available.</a:t>
            </a:r>
          </a:p>
          <a:p>
            <a:pPr marL="742950" lvl="1" indent="-285750" algn="l">
              <a:spcAft>
                <a:spcPts val="900"/>
              </a:spcAft>
              <a:buFont typeface="+mj-lt"/>
              <a:buAutoNum type="arabicPeriod" startAt="13"/>
            </a:pPr>
            <a:r>
              <a:rPr lang="en-US" sz="1200" b="0" i="0" dirty="0">
                <a:solidFill>
                  <a:srgbClr val="403635"/>
                </a:solidFill>
                <a:effectLst/>
                <a:latin typeface="MiloWeb"/>
              </a:rPr>
              <a:t>For single flights between six and 10 continuous hours, employees may upgrade to economy plus or equivalent categories (e.g., extra legroom, preferred seating).</a:t>
            </a:r>
          </a:p>
          <a:p>
            <a:pPr marL="742950" lvl="1" indent="-285750" algn="l">
              <a:spcAft>
                <a:spcPts val="900"/>
              </a:spcAft>
              <a:buFont typeface="+mj-lt"/>
              <a:buAutoNum type="arabicPeriod" startAt="13"/>
            </a:pPr>
            <a:r>
              <a:rPr lang="en-US" sz="1200" b="0" i="0" dirty="0">
                <a:solidFill>
                  <a:srgbClr val="403635"/>
                </a:solidFill>
                <a:effectLst/>
                <a:latin typeface="MiloWeb"/>
              </a:rPr>
              <a:t>For single flights over 10 continuous hours, employees may upgrade to business class with written approval from their college dean or division senior leader. The written approval must document the business purpose for the upgrade and be attached to the Travel Request. Senior leaders must receive approval from their immediate supervisor.</a:t>
            </a:r>
          </a:p>
          <a:p>
            <a:pPr marL="742950" lvl="1" indent="-285750" algn="l">
              <a:spcAft>
                <a:spcPts val="900"/>
              </a:spcAft>
              <a:buFont typeface="+mj-lt"/>
              <a:buAutoNum type="arabicPeriod" startAt="13"/>
            </a:pPr>
            <a:r>
              <a:rPr lang="en-US" sz="1200" b="0" i="0" dirty="0">
                <a:solidFill>
                  <a:srgbClr val="403635"/>
                </a:solidFill>
                <a:effectLst/>
                <a:latin typeface="MiloWeb"/>
              </a:rPr>
              <a:t>Additional considerations: When requesting an upgrade for flights of six continuous hours or longer, additional travel logistics may be required, such as booking individual travel segments at different class categories.  </a:t>
            </a:r>
          </a:p>
          <a:p>
            <a:pPr marL="342900" lvl="0" indent="-342900" algn="l">
              <a:spcAft>
                <a:spcPts val="900"/>
              </a:spcAft>
              <a:buFont typeface="+mj-lt"/>
              <a:buAutoNum type="arabicPeriod" startAt="13"/>
            </a:pPr>
            <a:r>
              <a:rPr lang="en-US" sz="1200" b="0" i="0" dirty="0">
                <a:solidFill>
                  <a:srgbClr val="403635"/>
                </a:solidFill>
                <a:effectLst/>
                <a:latin typeface="MiloWeb"/>
              </a:rPr>
              <a:t>If a Traveler chooses to purchase a higher class airfare, the excess cost is considered a personal expense and is not allowable on University funds or eligible for reimbursement. To determine the reimbursable portion, the Traveler should provide documentation from the time of booking showing the lowest economy-class fare available for the most direct and economical route that would have met the Traveler’s scheduling needs and the business purpose of the trip. The Traveler is responsible for paying for a higher-class fare with personal funds and may seek reimbursement only for the business appropriate portion of the airfare (i.e., the equivalent economy‑class fare) through the Travel Expense Report after completion of the trip.</a:t>
            </a:r>
          </a:p>
          <a:p>
            <a:pPr marL="342900" lvl="0" indent="-342900" algn="l">
              <a:spcAft>
                <a:spcPts val="900"/>
              </a:spcAft>
              <a:buFont typeface="+mj-lt"/>
              <a:buAutoNum type="arabicPeriod" startAt="13"/>
            </a:pPr>
            <a:r>
              <a:rPr lang="en-US" sz="1200" b="0" i="0" dirty="0">
                <a:solidFill>
                  <a:srgbClr val="403635"/>
                </a:solidFill>
                <a:effectLst/>
                <a:latin typeface="MiloWeb"/>
              </a:rPr>
              <a:t>The use of personal frequent flyer miles, points, or vouchers for University business travel may not be claimed by the Traveler as a reimbursable expense.</a:t>
            </a:r>
          </a:p>
          <a:p>
            <a:pPr marL="342900" lvl="0" indent="-342900" algn="l">
              <a:spcAft>
                <a:spcPts val="900"/>
              </a:spcAft>
              <a:buFont typeface="+mj-lt"/>
              <a:buAutoNum type="arabicPeriod" startAt="13"/>
            </a:pPr>
            <a:r>
              <a:rPr lang="en-US" sz="1200" b="0" i="0" dirty="0">
                <a:solidFill>
                  <a:srgbClr val="403635"/>
                </a:solidFill>
                <a:effectLst/>
                <a:latin typeface="MiloWeb"/>
              </a:rPr>
              <a:t>Use of federal or sponsored funds must always comply with both University and sponsor-specific policy.</a:t>
            </a:r>
          </a:p>
          <a:p>
            <a:pPr marL="342900" lvl="0" indent="-342900" algn="l">
              <a:spcAft>
                <a:spcPts val="900"/>
              </a:spcAft>
              <a:buFont typeface="+mj-lt"/>
              <a:buAutoNum type="arabicPeriod" startAt="13"/>
            </a:pPr>
            <a:r>
              <a:rPr lang="en-US" sz="1200" b="0" i="0" dirty="0">
                <a:solidFill>
                  <a:srgbClr val="403635"/>
                </a:solidFill>
                <a:effectLst/>
                <a:latin typeface="MiloWeb"/>
              </a:rPr>
              <a:t>When federally sponsored funds will be utilized for travel, refer to the "Fly America Act," which requires Travelers to use U.S. flag air carriers regardless of costs or convenience.</a:t>
            </a:r>
          </a:p>
        </p:txBody>
      </p:sp>
    </p:spTree>
    <p:extLst>
      <p:ext uri="{BB962C8B-B14F-4D97-AF65-F5344CB8AC3E}">
        <p14:creationId xmlns:p14="http://schemas.microsoft.com/office/powerpoint/2010/main" val="598674830"/>
      </p:ext>
    </p:extLst>
  </p:cSld>
  <p:clrMapOvr>
    <a:masterClrMapping/>
  </p:clrMapOvr>
  <p:transition spd="slow">
    <p:comb/>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web page or form for selecting travel preferences and discounts, including options for seat selection, meal preferences, and accommodations.&#10;&#10;AI-generated content may be incorrect.">
            <a:extLst>
              <a:ext uri="{FF2B5EF4-FFF2-40B4-BE49-F238E27FC236}">
                <a16:creationId xmlns:a16="http://schemas.microsoft.com/office/drawing/2014/main" id="{847CE3BB-67D1-FBBA-9CB2-0B33CB4CE129}"/>
              </a:ext>
            </a:extLst>
          </p:cNvPr>
          <p:cNvPicPr>
            <a:picLocks noChangeAspect="1"/>
          </p:cNvPicPr>
          <p:nvPr/>
        </p:nvPicPr>
        <p:blipFill>
          <a:blip r:embed="rId2"/>
          <a:srcRect b="2430"/>
          <a:stretch>
            <a:fillRect/>
          </a:stretch>
        </p:blipFill>
        <p:spPr>
          <a:xfrm>
            <a:off x="3547533" y="3093923"/>
            <a:ext cx="6894915" cy="3560876"/>
          </a:xfrm>
          <a:prstGeom prst="rect">
            <a:avLst/>
          </a:prstGeom>
        </p:spPr>
      </p:pic>
      <p:sp>
        <p:nvSpPr>
          <p:cNvPr id="4" name="TextBox 3">
            <a:extLst>
              <a:ext uri="{FF2B5EF4-FFF2-40B4-BE49-F238E27FC236}">
                <a16:creationId xmlns:a16="http://schemas.microsoft.com/office/drawing/2014/main" id="{B3F74CEF-D9F4-95D8-49E1-1E18E5A504EB}"/>
              </a:ext>
            </a:extLst>
          </p:cNvPr>
          <p:cNvSpPr txBox="1"/>
          <p:nvPr/>
        </p:nvSpPr>
        <p:spPr>
          <a:xfrm>
            <a:off x="93134" y="203201"/>
            <a:ext cx="10660591" cy="1846659"/>
          </a:xfrm>
          <a:prstGeom prst="rect">
            <a:avLst/>
          </a:prstGeom>
          <a:noFill/>
        </p:spPr>
        <p:txBody>
          <a:bodyPr wrap="square" rtlCol="0">
            <a:spAutoFit/>
          </a:bodyPr>
          <a:lstStyle/>
          <a:p>
            <a:r>
              <a:rPr lang="en-US" sz="4800" dirty="0"/>
              <a:t>Concur Booking Tool – Anthony Travel</a:t>
            </a:r>
          </a:p>
          <a:p>
            <a:endParaRPr lang="en-US" dirty="0"/>
          </a:p>
        </p:txBody>
      </p:sp>
      <p:sp>
        <p:nvSpPr>
          <p:cNvPr id="6" name="TextBox 5">
            <a:extLst>
              <a:ext uri="{FF2B5EF4-FFF2-40B4-BE49-F238E27FC236}">
                <a16:creationId xmlns:a16="http://schemas.microsoft.com/office/drawing/2014/main" id="{2C720DD8-E840-5A72-CF03-187EEEE52FD5}"/>
              </a:ext>
            </a:extLst>
          </p:cNvPr>
          <p:cNvSpPr txBox="1"/>
          <p:nvPr/>
        </p:nvSpPr>
        <p:spPr>
          <a:xfrm>
            <a:off x="3229718" y="954689"/>
            <a:ext cx="8869148" cy="2585323"/>
          </a:xfrm>
          <a:prstGeom prst="rect">
            <a:avLst/>
          </a:prstGeom>
          <a:noFill/>
        </p:spPr>
        <p:txBody>
          <a:bodyPr wrap="square" rtlCol="0">
            <a:spAutoFit/>
          </a:bodyPr>
          <a:lstStyle/>
          <a:p>
            <a:pPr marL="285750" indent="-285750">
              <a:buFont typeface="Arial" panose="020B0604020202020204" pitchFamily="34" charset="0"/>
              <a:buChar char="•"/>
            </a:pPr>
            <a:r>
              <a:rPr lang="en-US" dirty="0"/>
              <a:t>Use for Airfare only, not lodging or rental vehicles</a:t>
            </a:r>
            <a:br>
              <a:rPr lang="en-US" dirty="0"/>
            </a:br>
            <a:r>
              <a:rPr lang="en-US" dirty="0"/>
              <a:t>Using the Booking Tool incurs a $3 agent fee for any ticketed airfare</a:t>
            </a:r>
          </a:p>
          <a:p>
            <a:pPr marL="285750" indent="-285750">
              <a:buFont typeface="Arial" panose="020B0604020202020204" pitchFamily="34" charset="0"/>
              <a:buChar char="•"/>
            </a:pPr>
            <a:r>
              <a:rPr lang="en-US" dirty="0"/>
              <a:t>Cannot be used if personal travel is included</a:t>
            </a:r>
          </a:p>
          <a:p>
            <a:pPr marL="285750" indent="-285750">
              <a:buFont typeface="Arial" panose="020B0604020202020204" pitchFamily="34" charset="0"/>
              <a:buChar char="•"/>
            </a:pPr>
            <a:r>
              <a:rPr lang="en-US" dirty="0"/>
              <a:t>Profile Name must match your Passport / Traveler Name</a:t>
            </a:r>
          </a:p>
          <a:p>
            <a:pPr marL="285750" indent="-285750">
              <a:buFont typeface="Arial" panose="020B0604020202020204" pitchFamily="34" charset="0"/>
              <a:buChar char="•"/>
            </a:pPr>
            <a:r>
              <a:rPr lang="en-US" dirty="0"/>
              <a:t>Ensure your cell number is on your profile</a:t>
            </a:r>
          </a:p>
          <a:p>
            <a:pPr marL="285750" indent="-285750">
              <a:buFont typeface="Arial" panose="020B0604020202020204" pitchFamily="34" charset="0"/>
              <a:buChar char="•"/>
            </a:pPr>
            <a:r>
              <a:rPr lang="en-US" dirty="0"/>
              <a:t>Include preferences and airline member / advantage numbers, TSA </a:t>
            </a:r>
            <a:r>
              <a:rPr lang="en-US" dirty="0" err="1"/>
              <a:t>PreCheck</a:t>
            </a:r>
            <a:r>
              <a:rPr lang="en-US" dirty="0"/>
              <a:t>, Known Traveler Number </a:t>
            </a:r>
            <a:r>
              <a:rPr lang="en-US" dirty="0" err="1"/>
              <a:t>etc</a:t>
            </a:r>
            <a:r>
              <a:rPr lang="en-US" dirty="0"/>
              <a:t> on travel profile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7" name="Picture 6" descr="The image displays a form or interface for users to select travel preferences, including discounts, seat preferences, medical alerts, hotel amenities, car rentals, and frequent traveler programs.&#10;&#10;AI-generated content may be incorrect.">
            <a:extLst>
              <a:ext uri="{FF2B5EF4-FFF2-40B4-BE49-F238E27FC236}">
                <a16:creationId xmlns:a16="http://schemas.microsoft.com/office/drawing/2014/main" id="{7EBBA38D-7242-0A5F-7EEE-8609A38560B6}"/>
              </a:ext>
            </a:extLst>
          </p:cNvPr>
          <p:cNvPicPr>
            <a:picLocks noChangeAspect="1"/>
          </p:cNvPicPr>
          <p:nvPr/>
        </p:nvPicPr>
        <p:blipFill>
          <a:blip r:embed="rId3"/>
          <a:stretch>
            <a:fillRect/>
          </a:stretch>
        </p:blipFill>
        <p:spPr>
          <a:xfrm>
            <a:off x="4492957" y="3318213"/>
            <a:ext cx="5870659" cy="3263561"/>
          </a:xfrm>
          <a:prstGeom prst="rect">
            <a:avLst/>
          </a:prstGeom>
        </p:spPr>
      </p:pic>
      <p:pic>
        <p:nvPicPr>
          <p:cNvPr id="11" name="Picture 10" descr="The image displays a user interface for a flight search on the University of Arizona's website, showing options for round-trip, one-way, and multi-city travel, with specific dates and times for a flight from Tucson to San Francisco.&#10;&#10;AI-generated content may be incorrect.">
            <a:extLst>
              <a:ext uri="{FF2B5EF4-FFF2-40B4-BE49-F238E27FC236}">
                <a16:creationId xmlns:a16="http://schemas.microsoft.com/office/drawing/2014/main" id="{F3B5632B-349B-639C-25C5-9B704B81851D}"/>
              </a:ext>
            </a:extLst>
          </p:cNvPr>
          <p:cNvPicPr>
            <a:picLocks noChangeAspect="1"/>
          </p:cNvPicPr>
          <p:nvPr/>
        </p:nvPicPr>
        <p:blipFill>
          <a:blip r:embed="rId4"/>
          <a:stretch>
            <a:fillRect/>
          </a:stretch>
        </p:blipFill>
        <p:spPr>
          <a:xfrm>
            <a:off x="519296" y="1942447"/>
            <a:ext cx="2431857" cy="4639327"/>
          </a:xfrm>
          <a:prstGeom prst="rect">
            <a:avLst/>
          </a:prstGeom>
        </p:spPr>
      </p:pic>
      <p:sp>
        <p:nvSpPr>
          <p:cNvPr id="2" name="TextBox 1">
            <a:extLst>
              <a:ext uri="{FF2B5EF4-FFF2-40B4-BE49-F238E27FC236}">
                <a16:creationId xmlns:a16="http://schemas.microsoft.com/office/drawing/2014/main" id="{8729C022-6FE1-06D2-D289-D8A97A7390D6}"/>
              </a:ext>
            </a:extLst>
          </p:cNvPr>
          <p:cNvSpPr txBox="1"/>
          <p:nvPr/>
        </p:nvSpPr>
        <p:spPr>
          <a:xfrm>
            <a:off x="10442448" y="3712464"/>
            <a:ext cx="1656418" cy="923330"/>
          </a:xfrm>
          <a:prstGeom prst="rect">
            <a:avLst/>
          </a:prstGeom>
          <a:noFill/>
          <a:ln>
            <a:noFill/>
          </a:ln>
        </p:spPr>
        <p:txBody>
          <a:bodyPr wrap="square" rtlCol="0">
            <a:spAutoFit/>
          </a:bodyPr>
          <a:lstStyle/>
          <a:p>
            <a:pPr algn="ctr"/>
            <a:r>
              <a:rPr lang="en-US" dirty="0">
                <a:solidFill>
                  <a:srgbClr val="FF0000"/>
                </a:solidFill>
              </a:rPr>
              <a:t>WATCH DEMO </a:t>
            </a:r>
          </a:p>
          <a:p>
            <a:pPr algn="ctr"/>
            <a:r>
              <a:rPr lang="en-US" dirty="0">
                <a:hlinkClick r:id="rId5" action="ppaction://hlinkfile"/>
              </a:rPr>
              <a:t>HERE</a:t>
            </a:r>
            <a:endParaRPr lang="en-US" dirty="0"/>
          </a:p>
        </p:txBody>
      </p:sp>
      <p:sp>
        <p:nvSpPr>
          <p:cNvPr id="5" name="Hexagon 4">
            <a:extLst>
              <a:ext uri="{FF2B5EF4-FFF2-40B4-BE49-F238E27FC236}">
                <a16:creationId xmlns:a16="http://schemas.microsoft.com/office/drawing/2014/main" id="{54FA89EE-8C39-42E7-707E-36B85AC1CA47}"/>
              </a:ext>
            </a:extLst>
          </p:cNvPr>
          <p:cNvSpPr/>
          <p:nvPr/>
        </p:nvSpPr>
        <p:spPr>
          <a:xfrm>
            <a:off x="10398591" y="3085261"/>
            <a:ext cx="1744133" cy="1789100"/>
          </a:xfrm>
          <a:prstGeom prst="hexagon">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798103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comparison of United Airlines flight options for a round trip from San Francisco to Tucson, with various seat classes and luggage options, priced at $399.&#10;&#10;AI-generated content may be incorrect.">
            <a:extLst>
              <a:ext uri="{FF2B5EF4-FFF2-40B4-BE49-F238E27FC236}">
                <a16:creationId xmlns:a16="http://schemas.microsoft.com/office/drawing/2014/main" id="{91BB50BE-9C2B-C7A3-F5D9-0A09BFFA35C4}"/>
              </a:ext>
            </a:extLst>
          </p:cNvPr>
          <p:cNvPicPr>
            <a:picLocks noChangeAspect="1"/>
          </p:cNvPicPr>
          <p:nvPr/>
        </p:nvPicPr>
        <p:blipFill>
          <a:blip r:embed="rId2"/>
          <a:stretch>
            <a:fillRect/>
          </a:stretch>
        </p:blipFill>
        <p:spPr>
          <a:xfrm>
            <a:off x="602052" y="968747"/>
            <a:ext cx="10770797" cy="4920505"/>
          </a:xfrm>
          <a:prstGeom prst="rect">
            <a:avLst/>
          </a:prstGeom>
        </p:spPr>
      </p:pic>
    </p:spTree>
    <p:extLst>
      <p:ext uri="{BB962C8B-B14F-4D97-AF65-F5344CB8AC3E}">
        <p14:creationId xmlns:p14="http://schemas.microsoft.com/office/powerpoint/2010/main" val="2731768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webpage displaying a booking confirmation for a round-trip flight from Tucson, AZ to San Francisco, CA, with estimated total cost of $398.80, including taxes, fees, and charges. The departure and return dates are December 6 and December 12, 2026, respectively. The payment options are provided, and the user is prompted to share their traveler information with the travel provider.&#10;&#10;AI-generated content may be incorrect.">
            <a:extLst>
              <a:ext uri="{FF2B5EF4-FFF2-40B4-BE49-F238E27FC236}">
                <a16:creationId xmlns:a16="http://schemas.microsoft.com/office/drawing/2014/main" id="{AA47C7E4-7A69-578C-9A46-6D34B60C0331}"/>
              </a:ext>
            </a:extLst>
          </p:cNvPr>
          <p:cNvPicPr>
            <a:picLocks noChangeAspect="1"/>
          </p:cNvPicPr>
          <p:nvPr/>
        </p:nvPicPr>
        <p:blipFill>
          <a:blip r:embed="rId2"/>
          <a:stretch>
            <a:fillRect/>
          </a:stretch>
        </p:blipFill>
        <p:spPr>
          <a:xfrm>
            <a:off x="652609" y="1188942"/>
            <a:ext cx="10593524" cy="5153025"/>
          </a:xfrm>
          <a:prstGeom prst="rect">
            <a:avLst/>
          </a:prstGeom>
        </p:spPr>
      </p:pic>
      <p:sp>
        <p:nvSpPr>
          <p:cNvPr id="4" name="TextBox 3">
            <a:extLst>
              <a:ext uri="{FF2B5EF4-FFF2-40B4-BE49-F238E27FC236}">
                <a16:creationId xmlns:a16="http://schemas.microsoft.com/office/drawing/2014/main" id="{A1E9C13D-8724-250B-49F6-2C025EC4F7AE}"/>
              </a:ext>
            </a:extLst>
          </p:cNvPr>
          <p:cNvSpPr txBox="1"/>
          <p:nvPr/>
        </p:nvSpPr>
        <p:spPr>
          <a:xfrm>
            <a:off x="2552281" y="542611"/>
            <a:ext cx="8279842" cy="646331"/>
          </a:xfrm>
          <a:prstGeom prst="rect">
            <a:avLst/>
          </a:prstGeom>
          <a:noFill/>
        </p:spPr>
        <p:txBody>
          <a:bodyPr wrap="square" rtlCol="0">
            <a:spAutoFit/>
          </a:bodyPr>
          <a:lstStyle/>
          <a:p>
            <a:r>
              <a:rPr lang="en-US" dirty="0"/>
              <a:t>** NOTE – You cannot use the Anthony Travel Ghost Card if you hold a </a:t>
            </a:r>
            <a:r>
              <a:rPr lang="en-US" dirty="0" err="1"/>
              <a:t>Univeristy</a:t>
            </a:r>
            <a:r>
              <a:rPr lang="en-US" dirty="0"/>
              <a:t> </a:t>
            </a:r>
            <a:r>
              <a:rPr lang="en-US" dirty="0" err="1"/>
              <a:t>OneCard</a:t>
            </a:r>
            <a:r>
              <a:rPr lang="en-US" dirty="0"/>
              <a:t> / </a:t>
            </a:r>
            <a:r>
              <a:rPr lang="en-US" dirty="0" err="1"/>
              <a:t>TravelCard</a:t>
            </a:r>
            <a:r>
              <a:rPr lang="en-US" dirty="0"/>
              <a:t>, you must add your own University Card to use for payment **</a:t>
            </a:r>
          </a:p>
        </p:txBody>
      </p:sp>
    </p:spTree>
    <p:extLst>
      <p:ext uri="{BB962C8B-B14F-4D97-AF65-F5344CB8AC3E}">
        <p14:creationId xmlns:p14="http://schemas.microsoft.com/office/powerpoint/2010/main" val="95955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CDA48B-2350-CDFC-B82E-94DC5F47872D}"/>
              </a:ext>
            </a:extLst>
          </p:cNvPr>
          <p:cNvSpPr txBox="1"/>
          <p:nvPr/>
        </p:nvSpPr>
        <p:spPr>
          <a:xfrm>
            <a:off x="603504" y="1307592"/>
            <a:ext cx="11431143" cy="5786199"/>
          </a:xfrm>
          <a:prstGeom prst="rect">
            <a:avLst/>
          </a:prstGeom>
          <a:noFill/>
        </p:spPr>
        <p:txBody>
          <a:bodyPr wrap="square" rtlCol="0">
            <a:spAutoFit/>
          </a:bodyPr>
          <a:lstStyle/>
          <a:p>
            <a:r>
              <a:rPr lang="en-US" sz="3200" dirty="0"/>
              <a:t>Student who are required to travel for UA business can only:</a:t>
            </a:r>
          </a:p>
          <a:p>
            <a:pPr marL="285750" indent="-285750">
              <a:buFont typeface="Arial" panose="020B0604020202020204" pitchFamily="34" charset="0"/>
              <a:buChar char="•"/>
            </a:pPr>
            <a:r>
              <a:rPr lang="en-US" sz="3200" dirty="0"/>
              <a:t>Use Anthony Travel booking tool in Concur for airfares </a:t>
            </a:r>
          </a:p>
          <a:p>
            <a:pPr marL="285750" indent="-285750">
              <a:buFont typeface="Arial" panose="020B0604020202020204" pitchFamily="34" charset="0"/>
              <a:buChar char="•"/>
            </a:pPr>
            <a:r>
              <a:rPr lang="en-US" sz="3200" dirty="0"/>
              <a:t>Request accommodation be prepaid using UA virtual card</a:t>
            </a:r>
          </a:p>
          <a:p>
            <a:pPr marL="285750" indent="-285750">
              <a:buFont typeface="Arial" panose="020B0604020202020204" pitchFamily="34" charset="0"/>
              <a:buChar char="•"/>
            </a:pPr>
            <a:r>
              <a:rPr lang="en-US" sz="3200" dirty="0"/>
              <a:t>Request a Travel Advance for M&amp;I costs</a:t>
            </a:r>
          </a:p>
          <a:p>
            <a:pPr marL="285750" indent="-285750">
              <a:buFont typeface="Arial" panose="020B0604020202020204" pitchFamily="34" charset="0"/>
              <a:buChar char="•"/>
            </a:pPr>
            <a:r>
              <a:rPr lang="en-US" sz="3200" dirty="0"/>
              <a:t>OR pay all costs on personal card for reimbursement POST travel</a:t>
            </a:r>
          </a:p>
          <a:p>
            <a:pPr marL="285750" indent="-285750">
              <a:buFont typeface="Arial" panose="020B0604020202020204" pitchFamily="34" charset="0"/>
              <a:buChar char="•"/>
            </a:pPr>
            <a:r>
              <a:rPr lang="en-US" sz="3200" dirty="0"/>
              <a:t>PI’s </a:t>
            </a:r>
            <a:r>
              <a:rPr lang="en-US" sz="3200" b="1" i="1" dirty="0"/>
              <a:t>CANNOT</a:t>
            </a:r>
            <a:r>
              <a:rPr lang="en-US" sz="3200" dirty="0"/>
              <a:t> pay for any travel expenses for their students on University Cards (unless a Group Travel Arrangement on </a:t>
            </a:r>
            <a:r>
              <a:rPr lang="en-US" sz="3200" dirty="0" err="1"/>
              <a:t>OneCard</a:t>
            </a:r>
            <a:r>
              <a:rPr lang="en-US" sz="3200" dirty="0"/>
              <a:t>)</a:t>
            </a:r>
          </a:p>
          <a:p>
            <a:pPr marL="285750" indent="-285750">
              <a:buFont typeface="Arial" panose="020B0604020202020204" pitchFamily="34" charset="0"/>
              <a:buChar char="•"/>
            </a:pPr>
            <a:r>
              <a:rPr lang="en-US" sz="3200" dirty="0"/>
              <a:t>When approving Travel Requests for Students as PI’s, please ensure Account Numbers are correct, all estimated expenses included, detailed business purposes are provided</a:t>
            </a:r>
          </a:p>
          <a:p>
            <a:pPr marL="285750" indent="-285750">
              <a:buFont typeface="Arial" panose="020B0604020202020204" pitchFamily="34" charset="0"/>
              <a:buChar char="•"/>
            </a:pPr>
            <a:endParaRPr lang="en-US" sz="3200" dirty="0"/>
          </a:p>
          <a:p>
            <a:endParaRPr lang="en-US" dirty="0"/>
          </a:p>
        </p:txBody>
      </p:sp>
      <p:sp>
        <p:nvSpPr>
          <p:cNvPr id="4" name="TextBox 3">
            <a:extLst>
              <a:ext uri="{FF2B5EF4-FFF2-40B4-BE49-F238E27FC236}">
                <a16:creationId xmlns:a16="http://schemas.microsoft.com/office/drawing/2014/main" id="{FB6B1E0F-C939-4383-C97C-A6203DC145A3}"/>
              </a:ext>
            </a:extLst>
          </p:cNvPr>
          <p:cNvSpPr txBox="1"/>
          <p:nvPr/>
        </p:nvSpPr>
        <p:spPr>
          <a:xfrm>
            <a:off x="2178558" y="176624"/>
            <a:ext cx="8346186" cy="1323439"/>
          </a:xfrm>
          <a:prstGeom prst="rect">
            <a:avLst/>
          </a:prstGeom>
          <a:noFill/>
        </p:spPr>
        <p:txBody>
          <a:bodyPr wrap="square">
            <a:spAutoFit/>
          </a:bodyPr>
          <a:lstStyle/>
          <a:p>
            <a:pPr algn="ctr"/>
            <a:r>
              <a:rPr lang="en-US" sz="8000" dirty="0"/>
              <a:t>STUDENT TRAVEL </a:t>
            </a:r>
          </a:p>
        </p:txBody>
      </p:sp>
    </p:spTree>
    <p:extLst>
      <p:ext uri="{BB962C8B-B14F-4D97-AF65-F5344CB8AC3E}">
        <p14:creationId xmlns:p14="http://schemas.microsoft.com/office/powerpoint/2010/main" val="130070005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40B1D0-2A3D-DD3E-923E-68D482839AED}"/>
              </a:ext>
            </a:extLst>
          </p:cNvPr>
          <p:cNvSpPr txBox="1"/>
          <p:nvPr/>
        </p:nvSpPr>
        <p:spPr>
          <a:xfrm>
            <a:off x="877316" y="1355005"/>
            <a:ext cx="10437368" cy="5896742"/>
          </a:xfrm>
          <a:prstGeom prst="rect">
            <a:avLst/>
          </a:prstGeom>
          <a:noFill/>
        </p:spPr>
        <p:txBody>
          <a:bodyPr wrap="square">
            <a:spAutoFit/>
          </a:bodyPr>
          <a:lstStyle/>
          <a:p>
            <a:pPr marL="342900" indent="-342900">
              <a:lnSpc>
                <a:spcPct val="115000"/>
              </a:lnSpc>
              <a:spcAft>
                <a:spcPts val="800"/>
              </a:spcAft>
              <a:buFont typeface="Symbol" panose="05050102010706020507" pitchFamily="18" charset="2"/>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Business Purposes </a:t>
            </a:r>
            <a:r>
              <a:rPr lang="en-US" sz="2400" b="1" i="1" kern="100" dirty="0">
                <a:latin typeface="Aptos" panose="020B0004020202020204" pitchFamily="34" charset="0"/>
                <a:ea typeface="Aptos" panose="020B0004020202020204" pitchFamily="34" charset="0"/>
                <a:cs typeface="Times New Roman" panose="02020603050405020304" pitchFamily="18" charset="0"/>
              </a:rPr>
              <a:t>must</a:t>
            </a:r>
            <a:r>
              <a:rPr lang="en-US" sz="2400" kern="100" dirty="0">
                <a:latin typeface="Aptos" panose="020B0004020202020204" pitchFamily="34" charset="0"/>
                <a:ea typeface="Aptos" panose="020B0004020202020204" pitchFamily="34" charset="0"/>
                <a:cs typeface="Times New Roman" panose="02020603050405020304" pitchFamily="18" charset="0"/>
              </a:rPr>
              <a:t> be detailed – Include WHO, WHAT, WHERE, WHEN, WHY &amp; HOW it benefits the University and/or the Account expensed</a:t>
            </a:r>
          </a:p>
          <a:p>
            <a:pPr marL="342900" marR="0" lvl="0" indent="-342900">
              <a:lnSpc>
                <a:spcPct val="115000"/>
              </a:lnSpc>
              <a:spcAft>
                <a:spcPts val="800"/>
              </a:spcAft>
              <a:buFont typeface="Symbol" panose="05050102010706020507" pitchFamily="18" charset="2"/>
              <a:buChar char=""/>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Per Diem is now referred to Travel Allowance and it broken out into a Daily Allowance amount &amp; $5 of Incidentals  </a:t>
            </a:r>
            <a:endParaRPr lang="en-US" sz="24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It is </a:t>
            </a:r>
            <a:r>
              <a:rPr lang="en-US" sz="2400" b="1" i="1" kern="100" dirty="0">
                <a:latin typeface="Aptos" panose="020B0004020202020204" pitchFamily="34" charset="0"/>
                <a:ea typeface="Aptos" panose="020B0004020202020204" pitchFamily="34" charset="0"/>
                <a:cs typeface="Times New Roman" panose="02020603050405020304" pitchFamily="18" charset="0"/>
              </a:rPr>
              <a:t>NOT </a:t>
            </a:r>
            <a:r>
              <a:rPr lang="en-US" sz="2400" kern="100" dirty="0">
                <a:latin typeface="Aptos" panose="020B0004020202020204" pitchFamily="34" charset="0"/>
                <a:ea typeface="Aptos" panose="020B0004020202020204" pitchFamily="34" charset="0"/>
                <a:cs typeface="Times New Roman" panose="02020603050405020304" pitchFamily="18" charset="0"/>
              </a:rPr>
              <a:t>recommended to use your </a:t>
            </a:r>
            <a:r>
              <a:rPr lang="en-US" sz="2400" kern="100" dirty="0" err="1">
                <a:latin typeface="Aptos" panose="020B0004020202020204" pitchFamily="34" charset="0"/>
                <a:ea typeface="Aptos" panose="020B0004020202020204" pitchFamily="34" charset="0"/>
                <a:cs typeface="Times New Roman" panose="02020603050405020304" pitchFamily="18" charset="0"/>
              </a:rPr>
              <a:t>OneCard</a:t>
            </a:r>
            <a:r>
              <a:rPr lang="en-US" sz="2400" kern="100" dirty="0">
                <a:latin typeface="Aptos" panose="020B0004020202020204" pitchFamily="34" charset="0"/>
                <a:ea typeface="Aptos" panose="020B0004020202020204" pitchFamily="34" charset="0"/>
                <a:cs typeface="Times New Roman" panose="02020603050405020304" pitchFamily="18" charset="0"/>
              </a:rPr>
              <a:t>/</a:t>
            </a:r>
            <a:r>
              <a:rPr lang="en-US" sz="2400" kern="100" dirty="0" err="1">
                <a:latin typeface="Aptos" panose="020B0004020202020204" pitchFamily="34" charset="0"/>
                <a:ea typeface="Aptos" panose="020B0004020202020204" pitchFamily="34" charset="0"/>
                <a:cs typeface="Times New Roman" panose="02020603050405020304" pitchFamily="18" charset="0"/>
              </a:rPr>
              <a:t>TravelCard</a:t>
            </a:r>
            <a:r>
              <a:rPr lang="en-US" sz="2400" kern="100" dirty="0">
                <a:latin typeface="Aptos" panose="020B0004020202020204" pitchFamily="34" charset="0"/>
                <a:ea typeface="Aptos" panose="020B0004020202020204" pitchFamily="34" charset="0"/>
                <a:cs typeface="Times New Roman" panose="02020603050405020304" pitchFamily="18" charset="0"/>
              </a:rPr>
              <a:t> for meal purchases while traveling </a:t>
            </a:r>
          </a:p>
          <a:p>
            <a:pPr marL="342900" marR="0" lvl="0" indent="-342900">
              <a:lnSpc>
                <a:spcPct val="115000"/>
              </a:lnSpc>
              <a:spcAft>
                <a:spcPts val="800"/>
              </a:spcAft>
              <a:buFont typeface="Symbol" panose="05050102010706020507" pitchFamily="18" charset="2"/>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For ‘Designated Lodging’ on your trip, please include attachment to verify </a:t>
            </a:r>
          </a:p>
          <a:p>
            <a:pPr marL="342900" marR="0" lvl="0" indent="-342900">
              <a:lnSpc>
                <a:spcPct val="115000"/>
              </a:lnSpc>
              <a:spcAft>
                <a:spcPts val="800"/>
              </a:spcAft>
              <a:buFont typeface="Symbol" panose="05050102010706020507" pitchFamily="18" charset="2"/>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Ensure your conference/meeting agenda/itinerary is attached</a:t>
            </a:r>
          </a:p>
          <a:p>
            <a:pPr marL="342900" marR="0" lvl="0" indent="-342900">
              <a:lnSpc>
                <a:spcPct val="115000"/>
              </a:lnSpc>
              <a:spcAft>
                <a:spcPts val="800"/>
              </a:spcAft>
              <a:buFont typeface="Symbol" panose="05050102010706020507" pitchFamily="18" charset="2"/>
              <a:buChar char=""/>
            </a:pPr>
            <a:r>
              <a:rPr lang="en-US" sz="2400" kern="100" dirty="0">
                <a:latin typeface="Aptos" panose="020B0004020202020204" pitchFamily="34" charset="0"/>
                <a:ea typeface="Aptos" panose="020B0004020202020204" pitchFamily="34" charset="0"/>
                <a:cs typeface="Times New Roman" panose="02020603050405020304" pitchFamily="18" charset="0"/>
              </a:rPr>
              <a:t>If Tucson is your Base location, you must fly out of TUS, unless detailed justification AND flight comparisons, including any travel and parking costs are provided</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endParaRPr lang="en-US" sz="12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7DA84695-1D54-41F4-D577-36581A6BEB76}"/>
              </a:ext>
            </a:extLst>
          </p:cNvPr>
          <p:cNvSpPr txBox="1"/>
          <p:nvPr/>
        </p:nvSpPr>
        <p:spPr>
          <a:xfrm>
            <a:off x="3401568" y="0"/>
            <a:ext cx="6291072" cy="1600438"/>
          </a:xfrm>
          <a:prstGeom prst="rect">
            <a:avLst/>
          </a:prstGeom>
          <a:noFill/>
        </p:spPr>
        <p:txBody>
          <a:bodyPr wrap="square" rtlCol="0">
            <a:spAutoFit/>
          </a:bodyPr>
          <a:lstStyle/>
          <a:p>
            <a:r>
              <a:rPr lang="en-US" sz="8000" dirty="0"/>
              <a:t>REMINDERS</a:t>
            </a:r>
          </a:p>
          <a:p>
            <a:endParaRPr lang="en-US" dirty="0"/>
          </a:p>
        </p:txBody>
      </p:sp>
    </p:spTree>
    <p:extLst>
      <p:ext uri="{BB962C8B-B14F-4D97-AF65-F5344CB8AC3E}">
        <p14:creationId xmlns:p14="http://schemas.microsoft.com/office/powerpoint/2010/main" val="696129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2958</TotalTime>
  <Words>2160</Words>
  <Application>Microsoft Office PowerPoint</Application>
  <PresentationFormat>Widescreen</PresentationFormat>
  <Paragraphs>175</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Aptos</vt:lpstr>
      <vt:lpstr>Arial</vt:lpstr>
      <vt:lpstr>Bookman Old Style</vt:lpstr>
      <vt:lpstr>MiloWeb</vt:lpstr>
      <vt:lpstr>proxima-nova</vt:lpstr>
      <vt:lpstr>Symbol</vt:lpstr>
      <vt:lpstr>Tw Cen MT</vt:lpstr>
      <vt:lpstr>Droplet</vt:lpstr>
      <vt:lpstr>Concur travel &amp; expense updates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Boylan, Angie A - (angieboylan)</dc:creator>
  <cp:lastModifiedBy>Terrie Thompson</cp:lastModifiedBy>
  <cp:revision>2</cp:revision>
  <dcterms:created xsi:type="dcterms:W3CDTF">2026-08-11T18:55:48Z</dcterms:created>
  <dcterms:modified xsi:type="dcterms:W3CDTF">2026-09-16T00:29:16Z</dcterms:modified>
</cp:coreProperties>
</file>