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61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1CBD4-EB71-4689-AEBF-5F25100C14BF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EE593-D26A-4389-8CC7-4D93315C7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53C0C-918D-4149-9E79-F74C981F43C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387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0A3A2-8FF4-44DC-F0A3-B96292A1C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41F8EB-DF22-04D8-4BAB-0138C844B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21401-B8B6-61CA-FD3F-BF4A09C2E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5E9A8-38EA-A64D-F4C9-855CEC520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D54DA-7B34-B64D-7EEA-B16C0C121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6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EDF95-ACDA-CEE1-8199-B3B4166E1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340C1-2E4E-134D-2D5F-7B08A90A34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66E94-0BEF-93F8-7494-09745892B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75052-42F6-A24C-F058-4042CB5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E3B3F-1142-59E1-084B-4EB041DB4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60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619909-E5DD-F6D7-BFBF-BA74A57D2C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56590-AA2F-B292-E0C6-BEE1D2918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216D7-1774-7A13-2BD3-80B9BDE91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8C992-9F67-2966-CFA3-28DB955CB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6562F-2069-D129-09F3-C96C403DB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7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CE470-1F61-7C17-C85A-431ABBE99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F39E4-E5BF-B87E-3DF9-2B32051B7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FFD5C-B947-342E-1B6D-02B9A663E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601C1-2CA2-A038-BD64-55B0310C1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7ADCB-CAF2-7B10-F5E4-B0D6EDEFC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6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9ADE7-FDE8-8F3E-0401-A903FBDD2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16094-2FE6-7E9A-6239-53E709D8E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6C5F5-89E6-1609-41D5-A3A822660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8596A-E6D3-6D7C-1B6B-46663B00D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1E15F-22D6-781C-96F1-B567141C7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9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C68BA-4FA0-ECFB-2CDE-3FF675D80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81C6D-8E8D-76F6-FB33-D6FC568AD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C0BD5B-E161-5A69-4396-66AA516CC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45036E-C561-33C5-D393-C042F2BB4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4EF21F-02DF-E546-C0EA-F0F56B74B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AA6BBA-FAB9-BC57-7DA7-C50AC46DB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7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62AB2-0588-78D9-C353-D5A4CD43C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F63B9-F0D2-8C16-F61C-FD707E611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B57140-16CD-F6FB-BF88-25FED5E91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087603-773E-0108-40F6-35F96B5AE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597A60-4630-7DCD-28E5-C5E3425D18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0EC4C1-BC4D-03BB-7D53-7A9A88DFA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B5EC3C-8FFB-3F5E-FB4D-C905B8B18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D725C6-668D-6631-D72F-1F89547B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5DC9E-C7AC-EAE3-BF0E-18E06F70E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102392-2159-1492-0636-4B06B78C7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D300C-9DFF-FC26-98D7-F208E0AF6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E02680-F9BE-1981-3DEF-B1ECC2DD4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21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C5FC9C-863E-C85B-BDA2-AB20285BC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4F90A6-342A-91E0-415E-E5D2AC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67FFF1-ACB2-0E55-6B68-6E4D83FB7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5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6B4BD-120C-15EA-0881-F3008754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79617-59B7-8EEB-9EF5-79D6229BF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F2FA72-F25C-9FD8-0618-1F2343EBB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0E9248-6D95-4F4C-1DCA-110DCEC95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2A6496-7C6E-D579-433A-93E4C9102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75C2D-920C-C5EE-1E26-6127EE8A6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9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C4FA9-1488-F172-80A9-1602CC0B8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90315-3553-6086-C3DF-BB1213CDA6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74AD1-F014-654C-7CA5-CD19F3004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66D105-5F57-2FF8-84D8-712272809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0C07FF-4B80-E194-A440-640FD1D94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19199-19D9-648E-190C-27519549B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6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7792F4-B900-5816-0E96-964D553AB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05662-0BFD-3502-007C-3683F27DC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F10BD-8776-1154-482D-0F27D8E116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5EA331-E1AD-47E8-886D-14E771B2B96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DD034-5478-A385-332C-91BB85515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AD736-04AC-83ED-5AEA-21A1B7AB59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5DAAAE-1BCD-4CE5-A9B6-46783FEF7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8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2E03F-840F-CC47-6019-67215224D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454" y="260987"/>
            <a:ext cx="9603275" cy="700191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HAS SUPPORT Flow chart</a:t>
            </a:r>
            <a:r>
              <a:rPr lang="en-US" dirty="0"/>
              <a:t>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B56F1A-D8A7-1728-5734-BFA0EA9E063D}"/>
              </a:ext>
            </a:extLst>
          </p:cNvPr>
          <p:cNvSpPr/>
          <p:nvPr/>
        </p:nvSpPr>
        <p:spPr>
          <a:xfrm>
            <a:off x="310431" y="2332322"/>
            <a:ext cx="1943295" cy="7169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Pat Waters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Budget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564415-DEFF-1CA0-E23F-3CBFBF922EA2}"/>
              </a:ext>
            </a:extLst>
          </p:cNvPr>
          <p:cNvSpPr/>
          <p:nvPr/>
        </p:nvSpPr>
        <p:spPr>
          <a:xfrm>
            <a:off x="281856" y="3378846"/>
            <a:ext cx="1954035" cy="7048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GRANTS &amp; CONTRACTS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Heather Alvarez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Cindy Barnett</a:t>
            </a:r>
            <a:br>
              <a:rPr lang="en-US" sz="1200" dirty="0">
                <a:solidFill>
                  <a:schemeClr val="tx1"/>
                </a:solidFill>
              </a:rPr>
            </a:b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17D7E20-CF06-535D-42C3-27E13CAFC4EE}"/>
              </a:ext>
            </a:extLst>
          </p:cNvPr>
          <p:cNvSpPr/>
          <p:nvPr/>
        </p:nvSpPr>
        <p:spPr>
          <a:xfrm>
            <a:off x="7286980" y="2335310"/>
            <a:ext cx="2070548" cy="7221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Lili Schwartz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HR Generalist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31033D-6E09-89ED-D87A-6BEAF7AA7F4A}"/>
              </a:ext>
            </a:extLst>
          </p:cNvPr>
          <p:cNvSpPr/>
          <p:nvPr/>
        </p:nvSpPr>
        <p:spPr>
          <a:xfrm>
            <a:off x="2733675" y="2330198"/>
            <a:ext cx="1782942" cy="710921"/>
          </a:xfrm>
          <a:prstGeom prst="rect">
            <a:avLst/>
          </a:prstGeom>
          <a:solidFill>
            <a:srgbClr val="77BC4C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Laura Duran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Executive Assistant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556C01B-469B-DDF4-5217-5A2D36AF97CC}"/>
              </a:ext>
            </a:extLst>
          </p:cNvPr>
          <p:cNvSpPr txBox="1"/>
          <p:nvPr/>
        </p:nvSpPr>
        <p:spPr>
          <a:xfrm>
            <a:off x="117768" y="1135584"/>
            <a:ext cx="2607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Financial Services</a:t>
            </a:r>
          </a:p>
          <a:p>
            <a:pPr algn="ctr"/>
            <a:r>
              <a:rPr lang="en-US" sz="1100" b="1" dirty="0"/>
              <a:t>COS Funded	</a:t>
            </a:r>
            <a:br>
              <a:rPr lang="en-US" sz="1100" b="1" dirty="0"/>
            </a:br>
            <a:r>
              <a:rPr lang="en-US" sz="1100" b="1" dirty="0"/>
              <a:t>Purchasing, Lab &amp; Post Award </a:t>
            </a:r>
            <a:endParaRPr lang="en-US" sz="11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A3D190F-12D6-6E23-9EA1-1FB3FD76FB66}"/>
              </a:ext>
            </a:extLst>
          </p:cNvPr>
          <p:cNvSpPr/>
          <p:nvPr/>
        </p:nvSpPr>
        <p:spPr>
          <a:xfrm>
            <a:off x="5115285" y="2333033"/>
            <a:ext cx="1685565" cy="850143"/>
          </a:xfrm>
          <a:prstGeom prst="rect">
            <a:avLst/>
          </a:prstGeom>
          <a:solidFill>
            <a:srgbClr val="77BC4C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Lupe Romero</a:t>
            </a:r>
          </a:p>
          <a:p>
            <a:pPr algn="ctr">
              <a:buNone/>
            </a:pPr>
            <a:r>
              <a:rPr lang="en-US" sz="1100" dirty="0">
                <a:solidFill>
                  <a:schemeClr val="tx1"/>
                </a:solidFill>
              </a:rPr>
              <a:t>Graduate Program Advisor for All Majors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56D925-A7A6-A54E-E2FD-FA2E2B3FE214}"/>
              </a:ext>
            </a:extLst>
          </p:cNvPr>
          <p:cNvSpPr txBox="1"/>
          <p:nvPr/>
        </p:nvSpPr>
        <p:spPr>
          <a:xfrm>
            <a:off x="4814286" y="1135584"/>
            <a:ext cx="2204450" cy="700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Advising</a:t>
            </a:r>
          </a:p>
          <a:p>
            <a:pPr algn="ctr"/>
            <a:r>
              <a:rPr lang="en-US" sz="1100" b="1" dirty="0"/>
              <a:t>Dept Funded</a:t>
            </a:r>
          </a:p>
          <a:p>
            <a:pPr algn="ctr"/>
            <a:r>
              <a:rPr lang="en-US" sz="1050" b="1" dirty="0"/>
              <a:t>Graduate &amp; Undergrad Services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296BC8E-492B-D476-897C-63F191F6E55D}"/>
              </a:ext>
            </a:extLst>
          </p:cNvPr>
          <p:cNvSpPr txBox="1"/>
          <p:nvPr/>
        </p:nvSpPr>
        <p:spPr>
          <a:xfrm>
            <a:off x="9682084" y="1147522"/>
            <a:ext cx="1793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IT Support</a:t>
            </a:r>
            <a:br>
              <a:rPr lang="en-US" b="1" dirty="0"/>
            </a:br>
            <a:r>
              <a:rPr lang="en-US" sz="1100" b="1" dirty="0"/>
              <a:t>UITS Funded</a:t>
            </a:r>
          </a:p>
          <a:p>
            <a:pPr algn="ctr"/>
            <a:r>
              <a:rPr lang="en-US" sz="1100" b="1" dirty="0"/>
              <a:t>IT Services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02CB9A0-FA63-CA45-730A-A5127F0443CC}"/>
              </a:ext>
            </a:extLst>
          </p:cNvPr>
          <p:cNvSpPr/>
          <p:nvPr/>
        </p:nvSpPr>
        <p:spPr>
          <a:xfrm>
            <a:off x="2770881" y="3385314"/>
            <a:ext cx="1782943" cy="685800"/>
          </a:xfrm>
          <a:prstGeom prst="rect">
            <a:avLst/>
          </a:prstGeom>
          <a:solidFill>
            <a:srgbClr val="77BC4C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Terrie Thompson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Web Development &amp; Special Projects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8DB7E29-685D-62BE-BC88-4B2E15DD4EC9}"/>
              </a:ext>
            </a:extLst>
          </p:cNvPr>
          <p:cNvSpPr/>
          <p:nvPr/>
        </p:nvSpPr>
        <p:spPr>
          <a:xfrm>
            <a:off x="9682085" y="2345986"/>
            <a:ext cx="2186542" cy="173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IT Support is provided by ticketing system through UITS:</a:t>
            </a:r>
          </a:p>
          <a:p>
            <a:pPr algn="ctr"/>
            <a:endParaRPr lang="en-US" sz="1200" b="1" dirty="0">
              <a:solidFill>
                <a:schemeClr val="tx1"/>
              </a:solidFill>
            </a:endParaRPr>
          </a:p>
          <a:p>
            <a:pPr algn="ctr"/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IT SUPPORT TEAM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Mike Eklund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Lindsey Hinz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Matt Jones 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7B97D8D-30C8-BEFF-73A5-67EA3E4C4054}"/>
              </a:ext>
            </a:extLst>
          </p:cNvPr>
          <p:cNvSpPr/>
          <p:nvPr/>
        </p:nvSpPr>
        <p:spPr>
          <a:xfrm>
            <a:off x="3392936" y="5520778"/>
            <a:ext cx="2842699" cy="856336"/>
          </a:xfrm>
          <a:prstGeom prst="rect">
            <a:avLst/>
          </a:prstGeom>
          <a:solidFill>
            <a:srgbClr val="FCD58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Samantha Kundrat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Senior Research Administrator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Sponsored Projects Services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BE30C00-7D7A-FD06-7AE0-6F3A74FB148D}"/>
              </a:ext>
            </a:extLst>
          </p:cNvPr>
          <p:cNvCxnSpPr>
            <a:cxnSpLocks/>
          </p:cNvCxnSpPr>
          <p:nvPr/>
        </p:nvCxnSpPr>
        <p:spPr>
          <a:xfrm>
            <a:off x="1297005" y="3049238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2648055-76DD-A9A7-5048-0DD8157C9B6C}"/>
              </a:ext>
            </a:extLst>
          </p:cNvPr>
          <p:cNvCxnSpPr>
            <a:cxnSpLocks/>
          </p:cNvCxnSpPr>
          <p:nvPr/>
        </p:nvCxnSpPr>
        <p:spPr>
          <a:xfrm flipH="1" flipV="1">
            <a:off x="1279740" y="1996013"/>
            <a:ext cx="9433341" cy="21422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0B20850-4F48-C679-AC4C-CF3003AD86E1}"/>
              </a:ext>
            </a:extLst>
          </p:cNvPr>
          <p:cNvCxnSpPr>
            <a:cxnSpLocks/>
          </p:cNvCxnSpPr>
          <p:nvPr/>
        </p:nvCxnSpPr>
        <p:spPr>
          <a:xfrm>
            <a:off x="1279740" y="1996013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4693229-DBD5-50EA-87CC-1D4F50136F85}"/>
              </a:ext>
            </a:extLst>
          </p:cNvPr>
          <p:cNvCxnSpPr>
            <a:cxnSpLocks/>
          </p:cNvCxnSpPr>
          <p:nvPr/>
        </p:nvCxnSpPr>
        <p:spPr>
          <a:xfrm>
            <a:off x="3638985" y="2009946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464DC8D-3D45-FA06-798D-9A145DD27A75}"/>
              </a:ext>
            </a:extLst>
          </p:cNvPr>
          <p:cNvCxnSpPr>
            <a:cxnSpLocks/>
          </p:cNvCxnSpPr>
          <p:nvPr/>
        </p:nvCxnSpPr>
        <p:spPr>
          <a:xfrm>
            <a:off x="5963010" y="2009726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886843B-0022-C36B-2AAA-CDDC699F354A}"/>
              </a:ext>
            </a:extLst>
          </p:cNvPr>
          <p:cNvCxnSpPr>
            <a:cxnSpLocks/>
          </p:cNvCxnSpPr>
          <p:nvPr/>
        </p:nvCxnSpPr>
        <p:spPr>
          <a:xfrm>
            <a:off x="10713081" y="2018873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AFAAF28-08B0-139F-7792-41B7F5E7E341}"/>
              </a:ext>
            </a:extLst>
          </p:cNvPr>
          <p:cNvCxnSpPr>
            <a:cxnSpLocks/>
          </p:cNvCxnSpPr>
          <p:nvPr/>
        </p:nvCxnSpPr>
        <p:spPr>
          <a:xfrm flipH="1">
            <a:off x="3625145" y="3021111"/>
            <a:ext cx="4315" cy="36347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A556DFF-6096-0082-47DE-8AD68133A3AE}"/>
              </a:ext>
            </a:extLst>
          </p:cNvPr>
          <p:cNvCxnSpPr>
            <a:cxnSpLocks/>
          </p:cNvCxnSpPr>
          <p:nvPr/>
        </p:nvCxnSpPr>
        <p:spPr>
          <a:xfrm>
            <a:off x="1287480" y="4078386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475C5CD-953D-6685-A878-88C8250442A9}"/>
              </a:ext>
            </a:extLst>
          </p:cNvPr>
          <p:cNvSpPr txBox="1"/>
          <p:nvPr/>
        </p:nvSpPr>
        <p:spPr>
          <a:xfrm>
            <a:off x="3677479" y="4683264"/>
            <a:ext cx="2350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Pre-Award Services</a:t>
            </a:r>
          </a:p>
          <a:p>
            <a:pPr algn="ctr"/>
            <a:r>
              <a:rPr lang="en-US" sz="1100" b="1" dirty="0"/>
              <a:t>Sponsored Projects Funded</a:t>
            </a:r>
            <a:br>
              <a:rPr lang="en-US" dirty="0"/>
            </a:br>
            <a:r>
              <a:rPr lang="en-US" sz="1100" b="1" dirty="0"/>
              <a:t>Proposal support and submission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179E55-781D-48C5-ECA3-7375D01AD09B}"/>
              </a:ext>
            </a:extLst>
          </p:cNvPr>
          <p:cNvSpPr txBox="1"/>
          <p:nvPr/>
        </p:nvSpPr>
        <p:spPr>
          <a:xfrm>
            <a:off x="6979252" y="1129561"/>
            <a:ext cx="260703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Human Resources</a:t>
            </a:r>
            <a:br>
              <a:rPr lang="en-US" b="1" dirty="0"/>
            </a:br>
            <a:r>
              <a:rPr lang="en-US" sz="1100" b="1" dirty="0"/>
              <a:t>Hub 16 -  HR Funded</a:t>
            </a:r>
          </a:p>
          <a:p>
            <a:pPr algn="ctr"/>
            <a:r>
              <a:rPr lang="en-US" sz="1100" b="1" dirty="0"/>
              <a:t>Hiring, Visa &amp; HR support</a:t>
            </a:r>
          </a:p>
          <a:p>
            <a:pPr algn="ctr"/>
            <a:endParaRPr lang="en-US" sz="11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877E9B3-7110-A59A-0F84-B2E4D4A99F52}"/>
              </a:ext>
            </a:extLst>
          </p:cNvPr>
          <p:cNvSpPr/>
          <p:nvPr/>
        </p:nvSpPr>
        <p:spPr>
          <a:xfrm>
            <a:off x="309472" y="4405355"/>
            <a:ext cx="1926420" cy="9857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TRANSACTIONS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Ana Martinez (Lead)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 dirty="0">
                <a:solidFill>
                  <a:schemeClr val="tx1"/>
                </a:solidFill>
              </a:rPr>
              <a:t>Elian Martinez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b="1">
                <a:solidFill>
                  <a:schemeClr val="tx1"/>
                </a:solidFill>
              </a:rPr>
              <a:t>Angie Boylan</a:t>
            </a:r>
            <a:br>
              <a:rPr lang="en-US" sz="1200" dirty="0">
                <a:solidFill>
                  <a:schemeClr val="tx1"/>
                </a:solidFill>
              </a:rPr>
            </a:b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ACE2D8-835B-830C-FC90-35382BD5DAC6}"/>
              </a:ext>
            </a:extLst>
          </p:cNvPr>
          <p:cNvSpPr txBox="1"/>
          <p:nvPr/>
        </p:nvSpPr>
        <p:spPr>
          <a:xfrm>
            <a:off x="2605711" y="1136009"/>
            <a:ext cx="21435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Admin Support</a:t>
            </a:r>
          </a:p>
          <a:p>
            <a:pPr algn="ctr"/>
            <a:r>
              <a:rPr lang="en-US" sz="1100" b="1" dirty="0"/>
              <a:t>Dept Funded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Faculty &amp; Dept Head Support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E4BFD78-C909-10CF-278E-510D1BABFA50}"/>
              </a:ext>
            </a:extLst>
          </p:cNvPr>
          <p:cNvSpPr/>
          <p:nvPr/>
        </p:nvSpPr>
        <p:spPr>
          <a:xfrm>
            <a:off x="5131949" y="3498186"/>
            <a:ext cx="1668902" cy="788063"/>
          </a:xfrm>
          <a:prstGeom prst="rect">
            <a:avLst/>
          </a:prstGeom>
          <a:solidFill>
            <a:srgbClr val="77BC4C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Brittany Ciancarelli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HAS Undergrad Program Manager &amp; Academic Advisor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4255CED-E53A-8A44-A92B-94487D81A0EF}"/>
              </a:ext>
            </a:extLst>
          </p:cNvPr>
          <p:cNvCxnSpPr>
            <a:cxnSpLocks/>
          </p:cNvCxnSpPr>
          <p:nvPr/>
        </p:nvCxnSpPr>
        <p:spPr>
          <a:xfrm>
            <a:off x="8315685" y="2009726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4136EC3-E0B0-A661-22B2-F9A6DFB6A4D9}"/>
              </a:ext>
            </a:extLst>
          </p:cNvPr>
          <p:cNvCxnSpPr>
            <a:cxnSpLocks/>
          </p:cNvCxnSpPr>
          <p:nvPr/>
        </p:nvCxnSpPr>
        <p:spPr>
          <a:xfrm>
            <a:off x="5953485" y="3171776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E300D770-578F-1282-69DC-9F50233B8653}"/>
              </a:ext>
            </a:extLst>
          </p:cNvPr>
          <p:cNvSpPr/>
          <p:nvPr/>
        </p:nvSpPr>
        <p:spPr>
          <a:xfrm>
            <a:off x="7280411" y="3346584"/>
            <a:ext cx="2070548" cy="6839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Nelly McDowell</a:t>
            </a:r>
          </a:p>
          <a:p>
            <a:pPr algn="ctr"/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HR Generalist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F3924C8-F52C-93E1-6443-B45645C9BD39}"/>
              </a:ext>
            </a:extLst>
          </p:cNvPr>
          <p:cNvCxnSpPr>
            <a:cxnSpLocks/>
          </p:cNvCxnSpPr>
          <p:nvPr/>
        </p:nvCxnSpPr>
        <p:spPr>
          <a:xfrm>
            <a:off x="8315685" y="3049238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13F1195-C8EC-B886-1D3B-2D25F2BED192}"/>
              </a:ext>
            </a:extLst>
          </p:cNvPr>
          <p:cNvSpPr/>
          <p:nvPr/>
        </p:nvSpPr>
        <p:spPr>
          <a:xfrm>
            <a:off x="7280411" y="4338344"/>
            <a:ext cx="2070548" cy="6839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HR Team Leaders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Erin Korte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Kate Seimsen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8105949-7B7A-67F0-42E7-5F38F4FDBD98}"/>
              </a:ext>
            </a:extLst>
          </p:cNvPr>
          <p:cNvCxnSpPr>
            <a:cxnSpLocks/>
          </p:cNvCxnSpPr>
          <p:nvPr/>
        </p:nvCxnSpPr>
        <p:spPr>
          <a:xfrm>
            <a:off x="8309116" y="4017370"/>
            <a:ext cx="0" cy="3271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83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168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Gill Sans MT</vt:lpstr>
      <vt:lpstr>Office Theme</vt:lpstr>
      <vt:lpstr>HAS SUPPORT Flow chart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Waters, Patricia A - (patwaters)</dc:creator>
  <cp:lastModifiedBy>Terrie Thompson</cp:lastModifiedBy>
  <cp:revision>1</cp:revision>
  <dcterms:created xsi:type="dcterms:W3CDTF">2026-01-29T17:40:58Z</dcterms:created>
  <dcterms:modified xsi:type="dcterms:W3CDTF">2026-03-28T15:17:39Z</dcterms:modified>
</cp:coreProperties>
</file>