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5" r:id="rId13"/>
    <p:sldId id="266" r:id="rId14"/>
    <p:sldId id="276" r:id="rId15"/>
    <p:sldId id="267" r:id="rId16"/>
    <p:sldId id="264"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63BA9-77D1-4642-B6D3-1A38B5F40DEE}" v="1" dt="2025-12-08T16:08:49.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4" d="100"/>
          <a:sy n="74" d="100"/>
        </p:scale>
        <p:origin x="112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1:17:17.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1 113,'13'-1,"1"-1,-1 0,23-6,23-4,72 8,-97 5,1-1,0-2,-1-2,34-7,-20-1,1 2,0 3,1 1,58 2,-87 3,0-1,37-8,-35 5,46-4,490 8,-271 3,164-2,-428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2:10:19.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0 250,'13'-1,"-1"-1,0 0,0-1,0 0,0-1,0 0,-1-1,0 0,12-8,37-15,-5 5,-38 15,0 0,0 1,1 1,0 1,0 1,0 0,30-1,244 7,-344-6,1-1,-69-18,71 13,-58-5,73 10,-54-16,62 13,-1 2,0 0,-45-2,48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1:18:0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1 113,'4'-1,"1"-1,0 1,0-1,-1 0,1-1,-1 1,7-6,-2 3,2-1,-1 1,1 1,0 0,1 0,-1 1,0 1,1 0,16-1,99 3,-63 3,364-3,-404-1,0-2,36-7,-34 5,47-4,37 10,-68 1,0-2,0-2,53-9,-59 4,47-4,-68 10,0 1,0 0,0 2,0-1,29 8,-1 2,-22-7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74399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95723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84676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95623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0F79A-0DAC-4F7B-86D9-2233F1CE0FF7}"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26629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B0F79A-0DAC-4F7B-86D9-2233F1CE0FF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7962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B0F79A-0DAC-4F7B-86D9-2233F1CE0FF7}" type="datetimeFigureOut">
              <a:rPr lang="en-US" smtClean="0"/>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172381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B0F79A-0DAC-4F7B-86D9-2233F1CE0FF7}" type="datetimeFigureOut">
              <a:rPr lang="en-US" smtClean="0"/>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237862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0F79A-0DAC-4F7B-86D9-2233F1CE0FF7}" type="datetimeFigureOut">
              <a:rPr lang="en-US" smtClean="0"/>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279229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B0F79A-0DAC-4F7B-86D9-2233F1CE0FF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52813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B0F79A-0DAC-4F7B-86D9-2233F1CE0FF7}" type="datetimeFigureOut">
              <a:rPr lang="en-US" smtClean="0"/>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401176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D5B0F79A-0DAC-4F7B-86D9-2233F1CE0FF7}" type="datetimeFigureOut">
              <a:rPr lang="en-US" smtClean="0"/>
              <a:t>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77C9CBB-7D7A-40DC-9ED1-E4CF14C96963}" type="slidenum">
              <a:rPr lang="en-US" smtClean="0"/>
              <a:t>‹#›</a:t>
            </a:fld>
            <a:endParaRPr lang="en-US"/>
          </a:p>
        </p:txBody>
      </p:sp>
    </p:spTree>
    <p:extLst>
      <p:ext uri="{BB962C8B-B14F-4D97-AF65-F5344CB8AC3E}">
        <p14:creationId xmlns:p14="http://schemas.microsoft.com/office/powerpoint/2010/main" val="30116692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rovost.arizona.edu/sites/default/files/2022-10/Personal%20Vehicle%20Use%20Form.pdf"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parkingspot.com/spot-club/sign-up"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app.smartsheet.com/sheets/Pcg64rp4RgRfGfXm3rHMxG5HCRWPHHqQv428H4p1/forms/3007685956348"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us2.concursolutions.com/home.asp"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angieboylan@arizona.edu"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hyperlink" Target="mailto:elianmartinez@arizona.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inance.arizona.edu/accounting/business-purpose" TargetMode="External"/><Relationship Id="rId2" Type="http://schemas.openxmlformats.org/officeDocument/2006/relationships/hyperlink" Target="https://gao.az.gov/sites/default/files/2025-01/5095%20Reimbursement%20Rates%20250127.pdf"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finance.arizona.edu/purchasing/vendors/vehicle-renta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Compass">
            <a:extLst>
              <a:ext uri="{FF2B5EF4-FFF2-40B4-BE49-F238E27FC236}">
                <a16:creationId xmlns:a16="http://schemas.microsoft.com/office/drawing/2014/main" id="{7B8AE6FA-215A-63F0-613C-BDCE7E8740D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93FBFE8-4B88-93C5-4F99-3FF72F1FBD3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800">
                <a:solidFill>
                  <a:srgbClr val="FFFFFF"/>
                </a:solidFill>
              </a:rPr>
              <a:t>Travel Guidelines</a:t>
            </a:r>
            <a:endParaRPr lang="en-US" sz="8800" dirty="0">
              <a:solidFill>
                <a:srgbClr val="FFFFFF"/>
              </a:solidFill>
            </a:endParaRPr>
          </a:p>
        </p:txBody>
      </p:sp>
    </p:spTree>
    <p:extLst>
      <p:ext uri="{BB962C8B-B14F-4D97-AF65-F5344CB8AC3E}">
        <p14:creationId xmlns:p14="http://schemas.microsoft.com/office/powerpoint/2010/main" val="5000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AF4E44-F7DA-CF0E-28A4-4A9AF6D8D03B}"/>
              </a:ext>
            </a:extLst>
          </p:cNvPr>
          <p:cNvSpPr txBox="1"/>
          <p:nvPr/>
        </p:nvSpPr>
        <p:spPr>
          <a:xfrm>
            <a:off x="72721" y="894523"/>
            <a:ext cx="10356574" cy="3139321"/>
          </a:xfrm>
          <a:prstGeom prst="rect">
            <a:avLst/>
          </a:prstGeom>
          <a:noFill/>
        </p:spPr>
        <p:txBody>
          <a:bodyPr wrap="square" rtlCol="0">
            <a:spAutoFit/>
          </a:bodyPr>
          <a:lstStyle/>
          <a:p>
            <a:r>
              <a:rPr lang="en-US" dirty="0"/>
              <a:t>When using and claiming your personal vehicle during business travel :</a:t>
            </a:r>
          </a:p>
          <a:p>
            <a:endParaRPr lang="en-US" dirty="0"/>
          </a:p>
          <a:p>
            <a:pPr marL="285750" indent="-285750">
              <a:buFont typeface="Arial" panose="020B0604020202020204" pitchFamily="34" charset="0"/>
              <a:buChar char="•"/>
            </a:pPr>
            <a:r>
              <a:rPr lang="en-US" dirty="0"/>
              <a:t>You must have completed a Personal Vehicle Use Form </a:t>
            </a:r>
          </a:p>
          <a:p>
            <a:r>
              <a:rPr lang="en-US" dirty="0"/>
              <a:t>       in advance  </a:t>
            </a:r>
            <a:r>
              <a:rPr lang="en-US" dirty="0">
                <a:hlinkClick r:id="rId2" tooltip="https://provost.arizona.edu/sites/default/files/2022-10/Personal%20Vehicle%20Use%20Form.pdf"/>
              </a:rPr>
              <a:t>Personal Vehicle Use Form.pdf</a:t>
            </a:r>
            <a:r>
              <a:rPr lang="en-US" dirty="0"/>
              <a:t> </a:t>
            </a:r>
          </a:p>
          <a:p>
            <a:pPr marL="285750" indent="-285750">
              <a:buFont typeface="Arial" panose="020B0604020202020204" pitchFamily="34" charset="0"/>
              <a:buChar char="•"/>
            </a:pPr>
            <a:r>
              <a:rPr lang="en-US" dirty="0"/>
              <a:t> If unsure, please check with Cindy to confirm current </a:t>
            </a:r>
            <a:r>
              <a:rPr lang="en-US"/>
              <a:t>form is on </a:t>
            </a:r>
            <a:r>
              <a:rPr lang="en-US" dirty="0"/>
              <a:t>file.</a:t>
            </a:r>
          </a:p>
          <a:p>
            <a:pPr marL="285750" indent="-285750">
              <a:buFont typeface="Arial" panose="020B0604020202020204" pitchFamily="34" charset="0"/>
              <a:buChar char="•"/>
            </a:pPr>
            <a:r>
              <a:rPr lang="en-US" dirty="0"/>
              <a:t>Mileage is reimbursed at 0.67 cents per mile.</a:t>
            </a:r>
          </a:p>
          <a:p>
            <a:pPr marL="285750" indent="-285750">
              <a:buFont typeface="Arial" panose="020B0604020202020204" pitchFamily="34" charset="0"/>
              <a:buChar char="•"/>
            </a:pPr>
            <a:r>
              <a:rPr lang="en-US" dirty="0"/>
              <a:t>When submitting for personal mileage travel reimbursement,</a:t>
            </a:r>
          </a:p>
          <a:p>
            <a:r>
              <a:rPr lang="en-US" dirty="0"/>
              <a:t>      be sure to include either odometer readings or alternatively, </a:t>
            </a:r>
          </a:p>
          <a:p>
            <a:r>
              <a:rPr lang="en-US" dirty="0"/>
              <a:t>      a google map image showing traveled miles claimed (example below).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D49EE321-7C71-0150-83A3-76A4FF9A7042}"/>
              </a:ext>
            </a:extLst>
          </p:cNvPr>
          <p:cNvPicPr>
            <a:picLocks noChangeAspect="1"/>
          </p:cNvPicPr>
          <p:nvPr/>
        </p:nvPicPr>
        <p:blipFill>
          <a:blip r:embed="rId3"/>
          <a:stretch>
            <a:fillRect/>
          </a:stretch>
        </p:blipFill>
        <p:spPr>
          <a:xfrm>
            <a:off x="7345018" y="118695"/>
            <a:ext cx="4701259" cy="3628357"/>
          </a:xfrm>
          <a:prstGeom prst="rect">
            <a:avLst/>
          </a:prstGeom>
        </p:spPr>
      </p:pic>
      <p:pic>
        <p:nvPicPr>
          <p:cNvPr id="5" name="Picture 4">
            <a:extLst>
              <a:ext uri="{FF2B5EF4-FFF2-40B4-BE49-F238E27FC236}">
                <a16:creationId xmlns:a16="http://schemas.microsoft.com/office/drawing/2014/main" id="{E8F23872-905E-0987-A911-AFEA893F1E54}"/>
              </a:ext>
            </a:extLst>
          </p:cNvPr>
          <p:cNvPicPr>
            <a:picLocks noChangeAspect="1"/>
          </p:cNvPicPr>
          <p:nvPr/>
        </p:nvPicPr>
        <p:blipFill>
          <a:blip r:embed="rId4"/>
          <a:stretch>
            <a:fillRect/>
          </a:stretch>
        </p:blipFill>
        <p:spPr>
          <a:xfrm>
            <a:off x="487017" y="3617843"/>
            <a:ext cx="6622504" cy="3000429"/>
          </a:xfrm>
          <a:prstGeom prst="rect">
            <a:avLst/>
          </a:prstGeom>
        </p:spPr>
      </p:pic>
      <p:sp>
        <p:nvSpPr>
          <p:cNvPr id="4" name="TextBox 3">
            <a:extLst>
              <a:ext uri="{FF2B5EF4-FFF2-40B4-BE49-F238E27FC236}">
                <a16:creationId xmlns:a16="http://schemas.microsoft.com/office/drawing/2014/main" id="{34897967-7E18-CC5C-8392-86E559E0FD04}"/>
              </a:ext>
            </a:extLst>
          </p:cNvPr>
          <p:cNvSpPr txBox="1"/>
          <p:nvPr/>
        </p:nvSpPr>
        <p:spPr>
          <a:xfrm>
            <a:off x="7345018" y="4201347"/>
            <a:ext cx="435996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Parking expenses incurred at a convention center for a conference will be accepted. However, parking to buy dinner for yourself after the conference is not acceptable as it does not further the university’s mission.</a:t>
            </a:r>
          </a:p>
          <a:p>
            <a:pPr marL="285750" indent="-285750">
              <a:buFont typeface="Arial" panose="020B0604020202020204" pitchFamily="34" charset="0"/>
              <a:buChar char="•"/>
            </a:pPr>
            <a:r>
              <a:rPr lang="en-US" dirty="0"/>
              <a:t>Valet charges will </a:t>
            </a:r>
            <a:r>
              <a:rPr lang="en-US" b="1" dirty="0"/>
              <a:t>NOT</a:t>
            </a:r>
            <a:r>
              <a:rPr lang="en-US" dirty="0"/>
              <a:t> be reimbursed.</a:t>
            </a:r>
          </a:p>
        </p:txBody>
      </p:sp>
    </p:spTree>
    <p:extLst>
      <p:ext uri="{BB962C8B-B14F-4D97-AF65-F5344CB8AC3E}">
        <p14:creationId xmlns:p14="http://schemas.microsoft.com/office/powerpoint/2010/main" val="179149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3BDBB-B526-AA82-7ADA-872E6ABFEFF5}"/>
              </a:ext>
            </a:extLst>
          </p:cNvPr>
          <p:cNvSpPr txBox="1"/>
          <p:nvPr/>
        </p:nvSpPr>
        <p:spPr>
          <a:xfrm>
            <a:off x="809681" y="253937"/>
            <a:ext cx="7269480" cy="646331"/>
          </a:xfrm>
          <a:prstGeom prst="rect">
            <a:avLst/>
          </a:prstGeom>
          <a:noFill/>
        </p:spPr>
        <p:txBody>
          <a:bodyPr wrap="square" rtlCol="0">
            <a:spAutoFit/>
          </a:bodyPr>
          <a:lstStyle/>
          <a:p>
            <a:r>
              <a:rPr lang="en-US" sz="3600"/>
              <a:t>TUS Airport Parking Options</a:t>
            </a:r>
            <a:endParaRPr lang="en-US" sz="3600" dirty="0"/>
          </a:p>
        </p:txBody>
      </p:sp>
      <p:pic>
        <p:nvPicPr>
          <p:cNvPr id="6" name="Picture 5">
            <a:extLst>
              <a:ext uri="{FF2B5EF4-FFF2-40B4-BE49-F238E27FC236}">
                <a16:creationId xmlns:a16="http://schemas.microsoft.com/office/drawing/2014/main" id="{F2A63FC2-C032-BEE2-9243-6261C61481DD}"/>
              </a:ext>
            </a:extLst>
          </p:cNvPr>
          <p:cNvPicPr>
            <a:picLocks noChangeAspect="1"/>
          </p:cNvPicPr>
          <p:nvPr/>
        </p:nvPicPr>
        <p:blipFill>
          <a:blip r:embed="rId2"/>
          <a:stretch>
            <a:fillRect/>
          </a:stretch>
        </p:blipFill>
        <p:spPr>
          <a:xfrm>
            <a:off x="6186554" y="3813760"/>
            <a:ext cx="3785214" cy="2793195"/>
          </a:xfrm>
          <a:prstGeom prst="rect">
            <a:avLst/>
          </a:prstGeom>
        </p:spPr>
      </p:pic>
      <p:pic>
        <p:nvPicPr>
          <p:cNvPr id="8" name="Picture 7">
            <a:extLst>
              <a:ext uri="{FF2B5EF4-FFF2-40B4-BE49-F238E27FC236}">
                <a16:creationId xmlns:a16="http://schemas.microsoft.com/office/drawing/2014/main" id="{C17735B2-9677-D449-B5EE-5B6BBBD921D8}"/>
              </a:ext>
            </a:extLst>
          </p:cNvPr>
          <p:cNvPicPr>
            <a:picLocks noChangeAspect="1"/>
          </p:cNvPicPr>
          <p:nvPr/>
        </p:nvPicPr>
        <p:blipFill>
          <a:blip r:embed="rId3"/>
          <a:stretch>
            <a:fillRect/>
          </a:stretch>
        </p:blipFill>
        <p:spPr>
          <a:xfrm>
            <a:off x="550546" y="3813760"/>
            <a:ext cx="5234124" cy="2667070"/>
          </a:xfrm>
          <a:prstGeom prst="rect">
            <a:avLst/>
          </a:prstGeom>
        </p:spPr>
      </p:pic>
      <p:sp>
        <p:nvSpPr>
          <p:cNvPr id="9" name="TextBox 8">
            <a:extLst>
              <a:ext uri="{FF2B5EF4-FFF2-40B4-BE49-F238E27FC236}">
                <a16:creationId xmlns:a16="http://schemas.microsoft.com/office/drawing/2014/main" id="{8FDDA5A7-4F3B-191C-FD85-0E0CB23D72D7}"/>
              </a:ext>
            </a:extLst>
          </p:cNvPr>
          <p:cNvSpPr txBox="1"/>
          <p:nvPr/>
        </p:nvSpPr>
        <p:spPr>
          <a:xfrm rot="1038916">
            <a:off x="10083865" y="3300859"/>
            <a:ext cx="2033726" cy="2031325"/>
          </a:xfrm>
          <a:prstGeom prst="rect">
            <a:avLst/>
          </a:prstGeom>
          <a:noFill/>
        </p:spPr>
        <p:txBody>
          <a:bodyPr wrap="square" rtlCol="0">
            <a:spAutoFit/>
          </a:bodyPr>
          <a:lstStyle/>
          <a:p>
            <a:r>
              <a:rPr lang="en-US" dirty="0"/>
              <a:t>** REMEMBER - </a:t>
            </a:r>
          </a:p>
          <a:p>
            <a:r>
              <a:rPr lang="en-US" dirty="0"/>
              <a:t>Parking receipts </a:t>
            </a:r>
          </a:p>
          <a:p>
            <a:r>
              <a:rPr lang="en-US" dirty="0"/>
              <a:t>with details </a:t>
            </a:r>
          </a:p>
          <a:p>
            <a:r>
              <a:rPr lang="en-US" dirty="0"/>
              <a:t>will be required</a:t>
            </a:r>
          </a:p>
          <a:p>
            <a:r>
              <a:rPr lang="en-US" dirty="0"/>
              <a:t> (i.e. Location, </a:t>
            </a:r>
          </a:p>
          <a:p>
            <a:r>
              <a:rPr lang="en-US" dirty="0"/>
              <a:t>Date, Rate) **</a:t>
            </a:r>
          </a:p>
          <a:p>
            <a:endParaRPr lang="en-US" dirty="0"/>
          </a:p>
        </p:txBody>
      </p:sp>
      <p:pic>
        <p:nvPicPr>
          <p:cNvPr id="4" name="Picture 3">
            <a:extLst>
              <a:ext uri="{FF2B5EF4-FFF2-40B4-BE49-F238E27FC236}">
                <a16:creationId xmlns:a16="http://schemas.microsoft.com/office/drawing/2014/main" id="{F443A37C-4891-76E0-8034-89F78BC15DFA}"/>
              </a:ext>
            </a:extLst>
          </p:cNvPr>
          <p:cNvPicPr>
            <a:picLocks noChangeAspect="1"/>
          </p:cNvPicPr>
          <p:nvPr/>
        </p:nvPicPr>
        <p:blipFill>
          <a:blip r:embed="rId4"/>
          <a:stretch>
            <a:fillRect/>
          </a:stretch>
        </p:blipFill>
        <p:spPr>
          <a:xfrm>
            <a:off x="258076" y="1489795"/>
            <a:ext cx="10255049" cy="1554446"/>
          </a:xfrm>
          <a:prstGeom prst="rect">
            <a:avLst/>
          </a:prstGeom>
        </p:spPr>
      </p:pic>
    </p:spTree>
    <p:extLst>
      <p:ext uri="{BB962C8B-B14F-4D97-AF65-F5344CB8AC3E}">
        <p14:creationId xmlns:p14="http://schemas.microsoft.com/office/powerpoint/2010/main" val="425596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9FD70-2093-EDE3-DAEF-89501CC990B4}"/>
              </a:ext>
            </a:extLst>
          </p:cNvPr>
          <p:cNvSpPr txBox="1"/>
          <p:nvPr/>
        </p:nvSpPr>
        <p:spPr>
          <a:xfrm>
            <a:off x="361121" y="1093676"/>
            <a:ext cx="11469758" cy="1077218"/>
          </a:xfrm>
          <a:prstGeom prst="rect">
            <a:avLst/>
          </a:prstGeom>
          <a:noFill/>
        </p:spPr>
        <p:txBody>
          <a:bodyPr wrap="square">
            <a:spAutoFit/>
          </a:bodyPr>
          <a:lstStyle/>
          <a:p>
            <a:pPr marL="285750" indent="-285750">
              <a:buFont typeface="Arial" panose="020B0604020202020204" pitchFamily="34" charset="0"/>
              <a:buChar char="•"/>
            </a:pPr>
            <a:r>
              <a:rPr lang="en-US" sz="1600" dirty="0"/>
              <a:t>If you plan to fly out of PHX rather than TUS as there are greater flight options or more direct flights remember that you </a:t>
            </a:r>
            <a:r>
              <a:rPr lang="en-US" sz="1600" u="sng" dirty="0"/>
              <a:t>must provide flight comparisons </a:t>
            </a:r>
            <a:r>
              <a:rPr lang="en-US" sz="1600" dirty="0"/>
              <a:t>AT THE SAME TIME you make your flight booking to prove there was a cost saving to justify flying out of a non-base airport. </a:t>
            </a:r>
          </a:p>
          <a:p>
            <a:pPr marL="285750" indent="-285750">
              <a:buFont typeface="Arial" panose="020B0604020202020204" pitchFamily="34" charset="0"/>
              <a:buChar char="•"/>
            </a:pPr>
            <a:r>
              <a:rPr lang="en-US" sz="1600" dirty="0"/>
              <a:t>The lesser cost difference of flying out of PHX vs TUS needs to include mileage AND parking costs involved with getting to PHX.</a:t>
            </a:r>
          </a:p>
        </p:txBody>
      </p:sp>
      <p:pic>
        <p:nvPicPr>
          <p:cNvPr id="4" name="Picture 3">
            <a:extLst>
              <a:ext uri="{FF2B5EF4-FFF2-40B4-BE49-F238E27FC236}">
                <a16:creationId xmlns:a16="http://schemas.microsoft.com/office/drawing/2014/main" id="{DD7EC4AA-6522-BDB0-A92E-E84428E6D570}"/>
              </a:ext>
            </a:extLst>
          </p:cNvPr>
          <p:cNvPicPr>
            <a:picLocks noChangeAspect="1"/>
          </p:cNvPicPr>
          <p:nvPr/>
        </p:nvPicPr>
        <p:blipFill>
          <a:blip r:embed="rId2"/>
          <a:stretch>
            <a:fillRect/>
          </a:stretch>
        </p:blipFill>
        <p:spPr>
          <a:xfrm>
            <a:off x="1719809" y="2455568"/>
            <a:ext cx="4376191" cy="2625715"/>
          </a:xfrm>
          <a:prstGeom prst="rect">
            <a:avLst/>
          </a:prstGeom>
        </p:spPr>
      </p:pic>
      <p:sp>
        <p:nvSpPr>
          <p:cNvPr id="5" name="TextBox 4">
            <a:extLst>
              <a:ext uri="{FF2B5EF4-FFF2-40B4-BE49-F238E27FC236}">
                <a16:creationId xmlns:a16="http://schemas.microsoft.com/office/drawing/2014/main" id="{82C2339B-8FAD-FE15-4EE3-EDAB1EF5FDC8}"/>
              </a:ext>
            </a:extLst>
          </p:cNvPr>
          <p:cNvSpPr txBox="1"/>
          <p:nvPr/>
        </p:nvSpPr>
        <p:spPr>
          <a:xfrm>
            <a:off x="408057" y="5153417"/>
            <a:ext cx="656976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When flying out of PHX, note parking costs will only be reimbursed to a max of $6.50 per day.  This is only attainable by using The Parking  </a:t>
            </a:r>
            <a:r>
              <a:rPr lang="en-US" sz="1600" dirty="0">
                <a:hlinkClick r:id="rId3"/>
              </a:rPr>
              <a:t>Spot Club Sign Up</a:t>
            </a:r>
            <a:r>
              <a:rPr lang="en-US" sz="1600" dirty="0"/>
              <a:t>  and creating an account using Corporate Account code Stat1898. </a:t>
            </a:r>
          </a:p>
        </p:txBody>
      </p:sp>
      <p:pic>
        <p:nvPicPr>
          <p:cNvPr id="1026" name="Picture 2">
            <a:extLst>
              <a:ext uri="{FF2B5EF4-FFF2-40B4-BE49-F238E27FC236}">
                <a16:creationId xmlns:a16="http://schemas.microsoft.com/office/drawing/2014/main" id="{D4B14ED5-3BFD-873F-6DFC-C7839026A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843" y="2170894"/>
            <a:ext cx="4737100" cy="4448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3D8B6-814D-A3BA-9A75-0CAE3421C6F2}"/>
              </a:ext>
            </a:extLst>
          </p:cNvPr>
          <p:cNvSpPr txBox="1"/>
          <p:nvPr/>
        </p:nvSpPr>
        <p:spPr>
          <a:xfrm>
            <a:off x="932688" y="246888"/>
            <a:ext cx="9710928" cy="646331"/>
          </a:xfrm>
          <a:prstGeom prst="rect">
            <a:avLst/>
          </a:prstGeom>
          <a:noFill/>
        </p:spPr>
        <p:txBody>
          <a:bodyPr wrap="square" rtlCol="0">
            <a:spAutoFit/>
          </a:bodyPr>
          <a:lstStyle/>
          <a:p>
            <a:r>
              <a:rPr lang="en-US" sz="3600" dirty="0"/>
              <a:t>PHX Airport Parking Options</a:t>
            </a:r>
          </a:p>
        </p:txBody>
      </p:sp>
      <p:pic>
        <p:nvPicPr>
          <p:cNvPr id="7" name="Picture 6" descr="A close-up of a company name&#10;&#10;AI-generated content may be incorrect.">
            <a:extLst>
              <a:ext uri="{FF2B5EF4-FFF2-40B4-BE49-F238E27FC236}">
                <a16:creationId xmlns:a16="http://schemas.microsoft.com/office/drawing/2014/main" id="{FE06C82E-E240-6C09-6439-E9B0448AB699}"/>
              </a:ext>
            </a:extLst>
          </p:cNvPr>
          <p:cNvPicPr>
            <a:picLocks noChangeAspect="1"/>
          </p:cNvPicPr>
          <p:nvPr/>
        </p:nvPicPr>
        <p:blipFill>
          <a:blip r:embed="rId5"/>
          <a:stretch>
            <a:fillRect/>
          </a:stretch>
        </p:blipFill>
        <p:spPr>
          <a:xfrm>
            <a:off x="7120747" y="3006053"/>
            <a:ext cx="4266920" cy="845893"/>
          </a:xfrm>
          <a:prstGeom prst="rect">
            <a:avLst/>
          </a:prstGeom>
        </p:spPr>
      </p:pic>
      <p:pic>
        <p:nvPicPr>
          <p:cNvPr id="9" name="Picture 8">
            <a:extLst>
              <a:ext uri="{FF2B5EF4-FFF2-40B4-BE49-F238E27FC236}">
                <a16:creationId xmlns:a16="http://schemas.microsoft.com/office/drawing/2014/main" id="{B4C42FAD-DA5F-DF6C-57AF-EACDFFF6E964}"/>
              </a:ext>
            </a:extLst>
          </p:cNvPr>
          <p:cNvPicPr>
            <a:picLocks noChangeAspect="1"/>
          </p:cNvPicPr>
          <p:nvPr/>
        </p:nvPicPr>
        <p:blipFill>
          <a:blip r:embed="rId6"/>
          <a:stretch>
            <a:fillRect/>
          </a:stretch>
        </p:blipFill>
        <p:spPr>
          <a:xfrm>
            <a:off x="7120747" y="3920905"/>
            <a:ext cx="693480" cy="167655"/>
          </a:xfrm>
          <a:prstGeom prst="rect">
            <a:avLst/>
          </a:prstGeom>
        </p:spPr>
      </p:pic>
    </p:spTree>
    <p:extLst>
      <p:ext uri="{BB962C8B-B14F-4D97-AF65-F5344CB8AC3E}">
        <p14:creationId xmlns:p14="http://schemas.microsoft.com/office/powerpoint/2010/main" val="14358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876-1FBA-33C2-52ED-C007A6A5730B}"/>
              </a:ext>
            </a:extLst>
          </p:cNvPr>
          <p:cNvPicPr>
            <a:picLocks noChangeAspect="1"/>
          </p:cNvPicPr>
          <p:nvPr/>
        </p:nvPicPr>
        <p:blipFill>
          <a:blip r:embed="rId2"/>
          <a:stretch>
            <a:fillRect/>
          </a:stretch>
        </p:blipFill>
        <p:spPr>
          <a:xfrm>
            <a:off x="265044" y="398816"/>
            <a:ext cx="7984434" cy="4968315"/>
          </a:xfrm>
          <a:prstGeom prst="rect">
            <a:avLst/>
          </a:prstGeom>
        </p:spPr>
      </p:pic>
      <p:sp>
        <p:nvSpPr>
          <p:cNvPr id="6" name="TextBox 5">
            <a:extLst>
              <a:ext uri="{FF2B5EF4-FFF2-40B4-BE49-F238E27FC236}">
                <a16:creationId xmlns:a16="http://schemas.microsoft.com/office/drawing/2014/main" id="{96C3FB92-8250-81AB-699D-45900C0C27D0}"/>
              </a:ext>
            </a:extLst>
          </p:cNvPr>
          <p:cNvSpPr txBox="1"/>
          <p:nvPr/>
        </p:nvSpPr>
        <p:spPr>
          <a:xfrm>
            <a:off x="8547654" y="1124707"/>
            <a:ext cx="3289851" cy="3970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After the completion of your travel, you will need to complete a Travel Expense Form (link below) to claim reimbursement for your airfare or lodging (if not already paid on a </a:t>
            </a:r>
            <a:r>
              <a:rPr lang="en-US" dirty="0" err="1"/>
              <a:t>Pcard</a:t>
            </a:r>
            <a:r>
              <a:rPr lang="en-US" dirty="0"/>
              <a:t>), transportation, parking costs and M&amp;I (meals and incidentals). </a:t>
            </a:r>
          </a:p>
          <a:p>
            <a:endParaRPr lang="en-US" dirty="0"/>
          </a:p>
          <a:p>
            <a:r>
              <a:rPr lang="en-US" b="1" dirty="0">
                <a:solidFill>
                  <a:schemeClr val="tx1"/>
                </a:solidFill>
                <a:hlinkClick r:id="rId3">
                  <a:extLst>
                    <a:ext uri="{A12FA001-AC4F-418D-AE19-62706E023703}">
                      <ahyp:hlinkClr xmlns:ahyp="http://schemas.microsoft.com/office/drawing/2018/hyperlinkcolor" val="tx"/>
                    </a:ext>
                  </a:extLst>
                </a:hlinkClick>
              </a:rPr>
              <a:t>HAS Travel Expense Form</a:t>
            </a:r>
            <a:br>
              <a:rPr lang="en-US" dirty="0"/>
            </a:br>
            <a:br>
              <a:rPr lang="en-US" dirty="0"/>
            </a:br>
            <a:r>
              <a:rPr lang="en-US" dirty="0"/>
              <a:t>Complete all sections with a red asterisk.</a:t>
            </a:r>
          </a:p>
        </p:txBody>
      </p:sp>
      <p:sp>
        <p:nvSpPr>
          <p:cNvPr id="7" name="TextBox 6">
            <a:extLst>
              <a:ext uri="{FF2B5EF4-FFF2-40B4-BE49-F238E27FC236}">
                <a16:creationId xmlns:a16="http://schemas.microsoft.com/office/drawing/2014/main" id="{ACC145B7-E1E6-DCE0-E05D-F20BCF070970}"/>
              </a:ext>
            </a:extLst>
          </p:cNvPr>
          <p:cNvSpPr txBox="1"/>
          <p:nvPr/>
        </p:nvSpPr>
        <p:spPr>
          <a:xfrm>
            <a:off x="265044" y="6044909"/>
            <a:ext cx="11926956" cy="369332"/>
          </a:xfrm>
          <a:prstGeom prst="rect">
            <a:avLst/>
          </a:prstGeom>
          <a:noFill/>
        </p:spPr>
        <p:txBody>
          <a:bodyPr wrap="square" rtlCol="0">
            <a:spAutoFit/>
          </a:bodyPr>
          <a:lstStyle/>
          <a:p>
            <a:r>
              <a:rPr lang="en-US" dirty="0"/>
              <a:t>**Ensure you submit a Travel Expense Form NOT an Employee Reimbursement Form for anything travel related!**</a:t>
            </a:r>
          </a:p>
        </p:txBody>
      </p:sp>
    </p:spTree>
    <p:extLst>
      <p:ext uri="{BB962C8B-B14F-4D97-AF65-F5344CB8AC3E}">
        <p14:creationId xmlns:p14="http://schemas.microsoft.com/office/powerpoint/2010/main" val="247869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CE458-3BBD-F881-D707-4D9E483B331B}"/>
              </a:ext>
            </a:extLst>
          </p:cNvPr>
          <p:cNvPicPr>
            <a:picLocks noChangeAspect="1"/>
          </p:cNvPicPr>
          <p:nvPr/>
        </p:nvPicPr>
        <p:blipFill>
          <a:blip r:embed="rId2"/>
          <a:stretch>
            <a:fillRect/>
          </a:stretch>
        </p:blipFill>
        <p:spPr>
          <a:xfrm>
            <a:off x="483704" y="318052"/>
            <a:ext cx="6230390" cy="5999359"/>
          </a:xfrm>
          <a:prstGeom prst="rect">
            <a:avLst/>
          </a:prstGeom>
        </p:spPr>
      </p:pic>
      <p:sp>
        <p:nvSpPr>
          <p:cNvPr id="4" name="TextBox 3">
            <a:extLst>
              <a:ext uri="{FF2B5EF4-FFF2-40B4-BE49-F238E27FC236}">
                <a16:creationId xmlns:a16="http://schemas.microsoft.com/office/drawing/2014/main" id="{31117E2A-5579-5A50-91A3-1A89931CB0C2}"/>
              </a:ext>
            </a:extLst>
          </p:cNvPr>
          <p:cNvSpPr txBox="1"/>
          <p:nvPr/>
        </p:nvSpPr>
        <p:spPr>
          <a:xfrm>
            <a:off x="7393001" y="1232452"/>
            <a:ext cx="4315295" cy="25853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Travel Expense Form continued – </a:t>
            </a:r>
          </a:p>
          <a:p>
            <a:endParaRPr lang="en-US" dirty="0"/>
          </a:p>
          <a:p>
            <a:r>
              <a:rPr lang="en-US" dirty="0"/>
              <a:t>Complete your contact details and trip details with departure and destination city information.</a:t>
            </a:r>
          </a:p>
          <a:p>
            <a:endParaRPr lang="en-US" dirty="0"/>
          </a:p>
          <a:p>
            <a:r>
              <a:rPr lang="en-US" dirty="0"/>
              <a:t>Your Concur Request # is your 4 alphanumeric ID (example 6ABC).</a:t>
            </a:r>
          </a:p>
          <a:p>
            <a:endParaRPr lang="en-US" dirty="0"/>
          </a:p>
        </p:txBody>
      </p:sp>
    </p:spTree>
    <p:extLst>
      <p:ext uri="{BB962C8B-B14F-4D97-AF65-F5344CB8AC3E}">
        <p14:creationId xmlns:p14="http://schemas.microsoft.com/office/powerpoint/2010/main" val="347363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40B6DE-4E96-C1C7-7719-998D2129FCCB}"/>
              </a:ext>
            </a:extLst>
          </p:cNvPr>
          <p:cNvPicPr>
            <a:picLocks noChangeAspect="1"/>
          </p:cNvPicPr>
          <p:nvPr/>
        </p:nvPicPr>
        <p:blipFill>
          <a:blip r:embed="rId2"/>
          <a:stretch>
            <a:fillRect/>
          </a:stretch>
        </p:blipFill>
        <p:spPr>
          <a:xfrm>
            <a:off x="5007843" y="3338962"/>
            <a:ext cx="1294736" cy="804099"/>
          </a:xfrm>
          <a:prstGeom prst="rect">
            <a:avLst/>
          </a:prstGeom>
        </p:spPr>
      </p:pic>
      <p:pic>
        <p:nvPicPr>
          <p:cNvPr id="7" name="Picture 6">
            <a:extLst>
              <a:ext uri="{FF2B5EF4-FFF2-40B4-BE49-F238E27FC236}">
                <a16:creationId xmlns:a16="http://schemas.microsoft.com/office/drawing/2014/main" id="{9647F6E8-29D6-43C4-2F6D-D39CFF22797C}"/>
              </a:ext>
            </a:extLst>
          </p:cNvPr>
          <p:cNvPicPr>
            <a:picLocks noChangeAspect="1"/>
          </p:cNvPicPr>
          <p:nvPr/>
        </p:nvPicPr>
        <p:blipFill>
          <a:blip r:embed="rId3"/>
          <a:stretch>
            <a:fillRect/>
          </a:stretch>
        </p:blipFill>
        <p:spPr>
          <a:xfrm>
            <a:off x="5127330" y="5245483"/>
            <a:ext cx="1135948" cy="804099"/>
          </a:xfrm>
          <a:prstGeom prst="rect">
            <a:avLst/>
          </a:prstGeom>
        </p:spPr>
      </p:pic>
      <p:pic>
        <p:nvPicPr>
          <p:cNvPr id="3" name="Picture 2">
            <a:extLst>
              <a:ext uri="{FF2B5EF4-FFF2-40B4-BE49-F238E27FC236}">
                <a16:creationId xmlns:a16="http://schemas.microsoft.com/office/drawing/2014/main" id="{EA056D1F-28A5-7D7F-5F8B-CAB74E546F2D}"/>
              </a:ext>
            </a:extLst>
          </p:cNvPr>
          <p:cNvPicPr>
            <a:picLocks noChangeAspect="1"/>
          </p:cNvPicPr>
          <p:nvPr/>
        </p:nvPicPr>
        <p:blipFill>
          <a:blip r:embed="rId4"/>
          <a:stretch>
            <a:fillRect/>
          </a:stretch>
        </p:blipFill>
        <p:spPr>
          <a:xfrm>
            <a:off x="6341880" y="412474"/>
            <a:ext cx="5306178" cy="6033052"/>
          </a:xfrm>
          <a:prstGeom prst="rect">
            <a:avLst/>
          </a:prstGeom>
        </p:spPr>
      </p:pic>
      <p:sp>
        <p:nvSpPr>
          <p:cNvPr id="4" name="Flowchart: Alternate Process 3">
            <a:extLst>
              <a:ext uri="{FF2B5EF4-FFF2-40B4-BE49-F238E27FC236}">
                <a16:creationId xmlns:a16="http://schemas.microsoft.com/office/drawing/2014/main" id="{1A8318BE-DDAA-4A3F-4564-F97B767C70E1}"/>
              </a:ext>
            </a:extLst>
          </p:cNvPr>
          <p:cNvSpPr/>
          <p:nvPr/>
        </p:nvSpPr>
        <p:spPr>
          <a:xfrm>
            <a:off x="336669" y="136662"/>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082835-DCB0-6860-BAD2-774063950786}"/>
              </a:ext>
            </a:extLst>
          </p:cNvPr>
          <p:cNvSpPr txBox="1"/>
          <p:nvPr/>
        </p:nvSpPr>
        <p:spPr>
          <a:xfrm>
            <a:off x="772776" y="244953"/>
            <a:ext cx="4235067" cy="3139321"/>
          </a:xfrm>
          <a:prstGeom prst="rect">
            <a:avLst/>
          </a:prstGeom>
          <a:noFill/>
        </p:spPr>
        <p:txBody>
          <a:bodyPr wrap="square" rtlCol="0">
            <a:spAutoFit/>
          </a:bodyPr>
          <a:lstStyle/>
          <a:p>
            <a:r>
              <a:rPr lang="en-US" dirty="0"/>
              <a:t>Travel Expense Form continued –</a:t>
            </a:r>
          </a:p>
          <a:p>
            <a:endParaRPr lang="en-US" dirty="0"/>
          </a:p>
          <a:p>
            <a:r>
              <a:rPr lang="en-US" dirty="0"/>
              <a:t>Enter Departure / Return date and time (usually based on flight details)</a:t>
            </a:r>
          </a:p>
          <a:p>
            <a:endParaRPr lang="en-US" dirty="0"/>
          </a:p>
          <a:p>
            <a:r>
              <a:rPr lang="en-US" dirty="0"/>
              <a:t>University Business Purpose MUST be detailed and how these travel expenses benefit the University or specific grant (not for personal gain)</a:t>
            </a:r>
          </a:p>
          <a:p>
            <a:endParaRPr lang="en-US" dirty="0"/>
          </a:p>
          <a:p>
            <a:r>
              <a:rPr lang="en-US" dirty="0"/>
              <a:t>Account Number – provided from your PI</a:t>
            </a:r>
          </a:p>
        </p:txBody>
      </p:sp>
      <p:sp>
        <p:nvSpPr>
          <p:cNvPr id="6" name="TextBox 5">
            <a:extLst>
              <a:ext uri="{FF2B5EF4-FFF2-40B4-BE49-F238E27FC236}">
                <a16:creationId xmlns:a16="http://schemas.microsoft.com/office/drawing/2014/main" id="{274985BF-1014-8493-7A1E-D36DB306DC21}"/>
              </a:ext>
            </a:extLst>
          </p:cNvPr>
          <p:cNvSpPr txBox="1"/>
          <p:nvPr/>
        </p:nvSpPr>
        <p:spPr>
          <a:xfrm>
            <a:off x="184784" y="3859016"/>
            <a:ext cx="6008920" cy="2862322"/>
          </a:xfrm>
          <a:prstGeom prst="rect">
            <a:avLst/>
          </a:prstGeom>
          <a:noFill/>
        </p:spPr>
        <p:txBody>
          <a:bodyPr wrap="square" rtlCol="0">
            <a:spAutoFit/>
          </a:bodyPr>
          <a:lstStyle/>
          <a:p>
            <a:r>
              <a:rPr lang="en-US" b="1" dirty="0"/>
              <a:t>FSO Accepted business purpose example </a:t>
            </a:r>
            <a:r>
              <a:rPr lang="en-US" dirty="0"/>
              <a:t>– </a:t>
            </a:r>
            <a:br>
              <a:rPr lang="en-US" dirty="0"/>
            </a:br>
            <a:r>
              <a:rPr lang="en-US" dirty="0"/>
              <a:t>EMPLOYEE NAME to attend and present findings at the AGU25 Conference in New Orleans, LA on December 15-19, 2025, for professional development and collaboration with emerging leaders.  Travel Authorization 6ABC</a:t>
            </a:r>
          </a:p>
          <a:p>
            <a:endParaRPr lang="en-US" dirty="0"/>
          </a:p>
          <a:p>
            <a:r>
              <a:rPr lang="en-US" b="1" dirty="0"/>
              <a:t>FSO Rejected business purpose example </a:t>
            </a:r>
            <a:r>
              <a:rPr lang="en-US" dirty="0"/>
              <a:t>– </a:t>
            </a:r>
          </a:p>
          <a:p>
            <a:r>
              <a:rPr lang="en-US" dirty="0"/>
              <a:t>Attended AGU Conference   OR </a:t>
            </a:r>
          </a:p>
          <a:p>
            <a:r>
              <a:rPr lang="en-US" dirty="0"/>
              <a:t>I traveled to workshop to gain knowledge for my thesis. </a:t>
            </a:r>
          </a:p>
          <a:p>
            <a:r>
              <a:rPr lang="en-US" dirty="0"/>
              <a:t> </a:t>
            </a:r>
          </a:p>
        </p:txBody>
      </p:sp>
    </p:spTree>
    <p:extLst>
      <p:ext uri="{BB962C8B-B14F-4D97-AF65-F5344CB8AC3E}">
        <p14:creationId xmlns:p14="http://schemas.microsoft.com/office/powerpoint/2010/main" val="328245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8BCB7F-1783-33D8-4436-ACC80779AD22}"/>
              </a:ext>
            </a:extLst>
          </p:cNvPr>
          <p:cNvPicPr>
            <a:picLocks noChangeAspect="1"/>
          </p:cNvPicPr>
          <p:nvPr/>
        </p:nvPicPr>
        <p:blipFill>
          <a:blip r:embed="rId2"/>
          <a:stretch>
            <a:fillRect/>
          </a:stretch>
        </p:blipFill>
        <p:spPr>
          <a:xfrm>
            <a:off x="4547478" y="477078"/>
            <a:ext cx="6345357" cy="5903843"/>
          </a:xfrm>
          <a:prstGeom prst="rect">
            <a:avLst/>
          </a:prstGeom>
        </p:spPr>
      </p:pic>
      <p:sp>
        <p:nvSpPr>
          <p:cNvPr id="6" name="Flowchart: Alternate Process 5">
            <a:extLst>
              <a:ext uri="{FF2B5EF4-FFF2-40B4-BE49-F238E27FC236}">
                <a16:creationId xmlns:a16="http://schemas.microsoft.com/office/drawing/2014/main" id="{FEF27319-B953-F2D2-8263-8FAEFC9C819F}"/>
              </a:ext>
            </a:extLst>
          </p:cNvPr>
          <p:cNvSpPr/>
          <p:nvPr/>
        </p:nvSpPr>
        <p:spPr>
          <a:xfrm>
            <a:off x="511008" y="1515049"/>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Enter any expenses that were incurred including airfare, bag fees or mileage costs in relevant section </a:t>
            </a:r>
          </a:p>
          <a:p>
            <a:br>
              <a:rPr lang="en-US" dirty="0">
                <a:solidFill>
                  <a:schemeClr val="tx1"/>
                </a:solidFill>
              </a:rPr>
            </a:br>
            <a:r>
              <a:rPr lang="en-US" dirty="0">
                <a:solidFill>
                  <a:schemeClr val="tx1"/>
                </a:solidFill>
              </a:rPr>
              <a:t>If you did not receive a travel advance, leave this section blank</a:t>
            </a:r>
          </a:p>
        </p:txBody>
      </p:sp>
      <p:cxnSp>
        <p:nvCxnSpPr>
          <p:cNvPr id="8" name="Straight Arrow Connector 7">
            <a:extLst>
              <a:ext uri="{FF2B5EF4-FFF2-40B4-BE49-F238E27FC236}">
                <a16:creationId xmlns:a16="http://schemas.microsoft.com/office/drawing/2014/main" id="{A5AF6894-34B8-04A3-D6B0-0651D4BFEB4D}"/>
              </a:ext>
            </a:extLst>
          </p:cNvPr>
          <p:cNvCxnSpPr>
            <a:cxnSpLocks/>
          </p:cNvCxnSpPr>
          <p:nvPr/>
        </p:nvCxnSpPr>
        <p:spPr>
          <a:xfrm flipV="1">
            <a:off x="4389916" y="3518452"/>
            <a:ext cx="2000945" cy="824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8674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DB20B-AED6-192D-B803-869BD6E70D2A}"/>
              </a:ext>
            </a:extLst>
          </p:cNvPr>
          <p:cNvPicPr>
            <a:picLocks noChangeAspect="1"/>
          </p:cNvPicPr>
          <p:nvPr/>
        </p:nvPicPr>
        <p:blipFill>
          <a:blip r:embed="rId2"/>
          <a:stretch>
            <a:fillRect/>
          </a:stretch>
        </p:blipFill>
        <p:spPr>
          <a:xfrm>
            <a:off x="979030" y="412474"/>
            <a:ext cx="5116970" cy="6033052"/>
          </a:xfrm>
          <a:prstGeom prst="rect">
            <a:avLst/>
          </a:prstGeom>
        </p:spPr>
      </p:pic>
      <p:sp>
        <p:nvSpPr>
          <p:cNvPr id="4" name="Flowchart: Alternate Process 3">
            <a:extLst>
              <a:ext uri="{FF2B5EF4-FFF2-40B4-BE49-F238E27FC236}">
                <a16:creationId xmlns:a16="http://schemas.microsoft.com/office/drawing/2014/main" id="{6D7D5537-F002-98F8-426E-D3924C91B0F3}"/>
              </a:ext>
            </a:extLst>
          </p:cNvPr>
          <p:cNvSpPr/>
          <p:nvPr/>
        </p:nvSpPr>
        <p:spPr>
          <a:xfrm>
            <a:off x="6583817" y="1614440"/>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Enter odometer reading for mileage reimbursements if personal vehicle was used, enter TOTAL amount of taxi / rideshare costs in USD, enter other transportation or parking costs in the relevant section</a:t>
            </a:r>
          </a:p>
        </p:txBody>
      </p:sp>
    </p:spTree>
    <p:extLst>
      <p:ext uri="{BB962C8B-B14F-4D97-AF65-F5344CB8AC3E}">
        <p14:creationId xmlns:p14="http://schemas.microsoft.com/office/powerpoint/2010/main" val="663756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A3836-18F6-840B-388A-72980945F7A5}"/>
              </a:ext>
            </a:extLst>
          </p:cNvPr>
          <p:cNvPicPr>
            <a:picLocks noChangeAspect="1"/>
          </p:cNvPicPr>
          <p:nvPr/>
        </p:nvPicPr>
        <p:blipFill>
          <a:blip r:embed="rId2"/>
          <a:stretch>
            <a:fillRect/>
          </a:stretch>
        </p:blipFill>
        <p:spPr>
          <a:xfrm>
            <a:off x="796029" y="350253"/>
            <a:ext cx="6027942" cy="6157494"/>
          </a:xfrm>
          <a:prstGeom prst="rect">
            <a:avLst/>
          </a:prstGeom>
        </p:spPr>
      </p:pic>
      <p:sp>
        <p:nvSpPr>
          <p:cNvPr id="4" name="Flowchart: Alternate Process 3">
            <a:extLst>
              <a:ext uri="{FF2B5EF4-FFF2-40B4-BE49-F238E27FC236}">
                <a16:creationId xmlns:a16="http://schemas.microsoft.com/office/drawing/2014/main" id="{E08F9E64-D7EB-54DC-1AEE-F3478E9A4C3D}"/>
              </a:ext>
            </a:extLst>
          </p:cNvPr>
          <p:cNvSpPr/>
          <p:nvPr/>
        </p:nvSpPr>
        <p:spPr>
          <a:xfrm>
            <a:off x="6923363" y="526774"/>
            <a:ext cx="5192438" cy="581439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Travel Expense Form continued –</a:t>
            </a:r>
          </a:p>
          <a:p>
            <a:endParaRPr lang="en-US" dirty="0">
              <a:solidFill>
                <a:schemeClr val="tx1"/>
              </a:solidFill>
            </a:endParaRPr>
          </a:p>
          <a:p>
            <a:r>
              <a:rPr lang="en-US" dirty="0">
                <a:solidFill>
                  <a:schemeClr val="tx1"/>
                </a:solidFill>
              </a:rPr>
              <a:t>Enter total amount of lodging costs in USD (see note regarding max allowable), whether lodging was designated as part of your conference / meeting. Ensure NO incidentals are included on your lodging bill.</a:t>
            </a:r>
          </a:p>
          <a:p>
            <a:endParaRPr lang="en-US" dirty="0">
              <a:solidFill>
                <a:schemeClr val="tx1"/>
              </a:solidFill>
            </a:endParaRPr>
          </a:p>
          <a:p>
            <a:r>
              <a:rPr lang="en-US" dirty="0">
                <a:solidFill>
                  <a:schemeClr val="tx1"/>
                </a:solidFill>
              </a:rPr>
              <a:t>M&amp;I costs can be difficult to accurately calculate, if you are unsure but wish to claim per diem, please write a note in M&amp;I Explanation box as to which days you wish to claim, and if any meals were provided by airline / hotel / conference during your trip and we can calculate for you.</a:t>
            </a:r>
          </a:p>
          <a:p>
            <a:endParaRPr lang="en-US" dirty="0">
              <a:solidFill>
                <a:schemeClr val="tx1"/>
              </a:solidFill>
            </a:endParaRPr>
          </a:p>
          <a:p>
            <a:r>
              <a:rPr lang="en-US" dirty="0">
                <a:solidFill>
                  <a:schemeClr val="tx1"/>
                </a:solidFill>
              </a:rPr>
              <a:t>e.g.  </a:t>
            </a:r>
            <a:r>
              <a:rPr lang="en-US" i="1" dirty="0">
                <a:solidFill>
                  <a:schemeClr val="tx1"/>
                </a:solidFill>
              </a:rPr>
              <a:t>I only wish to claim 2 days per diem </a:t>
            </a:r>
            <a:r>
              <a:rPr lang="en-US" b="1" i="1" dirty="0">
                <a:solidFill>
                  <a:schemeClr val="tx1"/>
                </a:solidFill>
              </a:rPr>
              <a:t>OR</a:t>
            </a:r>
            <a:r>
              <a:rPr lang="en-US" i="1" dirty="0">
                <a:solidFill>
                  <a:schemeClr val="tx1"/>
                </a:solidFill>
              </a:rPr>
              <a:t> </a:t>
            </a:r>
            <a:br>
              <a:rPr lang="en-US" i="1" dirty="0">
                <a:solidFill>
                  <a:schemeClr val="tx1"/>
                </a:solidFill>
              </a:rPr>
            </a:br>
            <a:r>
              <a:rPr lang="en-US" i="1" dirty="0">
                <a:solidFill>
                  <a:schemeClr val="tx1"/>
                </a:solidFill>
              </a:rPr>
              <a:t> I would like to claim full per diem less hotel provided breakfast and lunch which were provided by my conference each day as well as one provided dinner on December 18.</a:t>
            </a:r>
          </a:p>
        </p:txBody>
      </p:sp>
    </p:spTree>
    <p:extLst>
      <p:ext uri="{BB962C8B-B14F-4D97-AF65-F5344CB8AC3E}">
        <p14:creationId xmlns:p14="http://schemas.microsoft.com/office/powerpoint/2010/main" val="1017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CFEE4-DD57-583C-BDA2-62BD94507AD9}"/>
              </a:ext>
            </a:extLst>
          </p:cNvPr>
          <p:cNvPicPr>
            <a:picLocks noChangeAspect="1"/>
          </p:cNvPicPr>
          <p:nvPr/>
        </p:nvPicPr>
        <p:blipFill>
          <a:blip r:embed="rId2"/>
          <a:stretch>
            <a:fillRect/>
          </a:stretch>
        </p:blipFill>
        <p:spPr>
          <a:xfrm>
            <a:off x="5611547" y="262615"/>
            <a:ext cx="5799323" cy="6332769"/>
          </a:xfrm>
          <a:prstGeom prst="rect">
            <a:avLst/>
          </a:prstGeom>
        </p:spPr>
      </p:pic>
      <p:sp>
        <p:nvSpPr>
          <p:cNvPr id="4" name="Flowchart: Alternate Process 3">
            <a:extLst>
              <a:ext uri="{FF2B5EF4-FFF2-40B4-BE49-F238E27FC236}">
                <a16:creationId xmlns:a16="http://schemas.microsoft.com/office/drawing/2014/main" id="{89C4AFC6-BF35-B5A5-2482-D230E8CA9625}"/>
              </a:ext>
            </a:extLst>
          </p:cNvPr>
          <p:cNvSpPr/>
          <p:nvPr/>
        </p:nvSpPr>
        <p:spPr>
          <a:xfrm>
            <a:off x="610400" y="1634319"/>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Only enter any additional expenses which you incurred during your trip in the relevant section (itemized receipts must be provided to match amounts)</a:t>
            </a:r>
          </a:p>
        </p:txBody>
      </p:sp>
    </p:spTree>
    <p:extLst>
      <p:ext uri="{BB962C8B-B14F-4D97-AF65-F5344CB8AC3E}">
        <p14:creationId xmlns:p14="http://schemas.microsoft.com/office/powerpoint/2010/main" val="249874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4B583-594D-E195-D818-A495C80A1FF6}"/>
              </a:ext>
            </a:extLst>
          </p:cNvPr>
          <p:cNvPicPr>
            <a:picLocks noChangeAspect="1"/>
          </p:cNvPicPr>
          <p:nvPr/>
        </p:nvPicPr>
        <p:blipFill>
          <a:blip r:embed="rId2"/>
          <a:stretch>
            <a:fillRect/>
          </a:stretch>
        </p:blipFill>
        <p:spPr>
          <a:xfrm>
            <a:off x="6096000" y="407504"/>
            <a:ext cx="5129613" cy="5833278"/>
          </a:xfrm>
          <a:prstGeom prst="rect">
            <a:avLst/>
          </a:prstGeom>
        </p:spPr>
      </p:pic>
      <p:sp>
        <p:nvSpPr>
          <p:cNvPr id="4" name="TextBox 3">
            <a:extLst>
              <a:ext uri="{FF2B5EF4-FFF2-40B4-BE49-F238E27FC236}">
                <a16:creationId xmlns:a16="http://schemas.microsoft.com/office/drawing/2014/main" id="{1B58D0C6-EEBA-005B-25B6-165B4B83F4F1}"/>
              </a:ext>
            </a:extLst>
          </p:cNvPr>
          <p:cNvSpPr txBox="1"/>
          <p:nvPr/>
        </p:nvSpPr>
        <p:spPr>
          <a:xfrm>
            <a:off x="318053" y="3429000"/>
            <a:ext cx="5257800" cy="2862322"/>
          </a:xfrm>
          <a:prstGeom prst="rect">
            <a:avLst/>
          </a:prstGeom>
          <a:noFill/>
        </p:spPr>
        <p:txBody>
          <a:bodyPr wrap="square" rtlCol="0">
            <a:spAutoFit/>
          </a:bodyPr>
          <a:lstStyle/>
          <a:p>
            <a:r>
              <a:rPr lang="en-US" dirty="0"/>
              <a:t>For any travel out of Tucson, AZ (your base) </a:t>
            </a:r>
          </a:p>
          <a:p>
            <a:r>
              <a:rPr lang="en-US" dirty="0"/>
              <a:t>Open Concur -</a:t>
            </a:r>
          </a:p>
          <a:p>
            <a:r>
              <a:rPr lang="en-US" dirty="0">
                <a:hlinkClick r:id="rId3"/>
              </a:rPr>
              <a:t>https://us2.concursolutions.com/home.asp</a:t>
            </a:r>
            <a:r>
              <a:rPr lang="en-US" dirty="0"/>
              <a:t> </a:t>
            </a:r>
          </a:p>
          <a:p>
            <a:endParaRPr lang="en-US" dirty="0"/>
          </a:p>
          <a:p>
            <a:r>
              <a:rPr lang="en-US" dirty="0"/>
              <a:t>Create a Travel Authorization Request and enter as much detail as possible</a:t>
            </a:r>
          </a:p>
          <a:p>
            <a:endParaRPr lang="en-US" dirty="0"/>
          </a:p>
          <a:p>
            <a:r>
              <a:rPr lang="en-US" dirty="0"/>
              <a:t>Once completed, this request is sent to your PI or dept head for approval, then to your fund approver</a:t>
            </a:r>
            <a:br>
              <a:rPr lang="en-US" dirty="0"/>
            </a:br>
            <a:endParaRPr lang="en-US" dirty="0"/>
          </a:p>
        </p:txBody>
      </p:sp>
      <p:pic>
        <p:nvPicPr>
          <p:cNvPr id="5" name="Picture 4">
            <a:extLst>
              <a:ext uri="{FF2B5EF4-FFF2-40B4-BE49-F238E27FC236}">
                <a16:creationId xmlns:a16="http://schemas.microsoft.com/office/drawing/2014/main" id="{532C64E1-B066-7ABE-1E5A-5BBF0439CED6}"/>
              </a:ext>
            </a:extLst>
          </p:cNvPr>
          <p:cNvPicPr>
            <a:picLocks noChangeAspect="1"/>
          </p:cNvPicPr>
          <p:nvPr/>
        </p:nvPicPr>
        <p:blipFill>
          <a:blip r:embed="rId4"/>
          <a:stretch>
            <a:fillRect/>
          </a:stretch>
        </p:blipFill>
        <p:spPr>
          <a:xfrm>
            <a:off x="966387" y="407504"/>
            <a:ext cx="3703983" cy="2279374"/>
          </a:xfrm>
          <a:prstGeom prst="rect">
            <a:avLst/>
          </a:prstGeom>
        </p:spPr>
      </p:pic>
    </p:spTree>
    <p:extLst>
      <p:ext uri="{BB962C8B-B14F-4D97-AF65-F5344CB8AC3E}">
        <p14:creationId xmlns:p14="http://schemas.microsoft.com/office/powerpoint/2010/main" val="288385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7C86A-4BE0-0884-B497-6FB997283046}"/>
              </a:ext>
            </a:extLst>
          </p:cNvPr>
          <p:cNvPicPr>
            <a:picLocks noChangeAspect="1"/>
          </p:cNvPicPr>
          <p:nvPr/>
        </p:nvPicPr>
        <p:blipFill>
          <a:blip r:embed="rId2"/>
          <a:stretch>
            <a:fillRect/>
          </a:stretch>
        </p:blipFill>
        <p:spPr>
          <a:xfrm>
            <a:off x="1154895" y="347869"/>
            <a:ext cx="5146514" cy="5818861"/>
          </a:xfrm>
          <a:prstGeom prst="rect">
            <a:avLst/>
          </a:prstGeom>
        </p:spPr>
      </p:pic>
      <p:sp>
        <p:nvSpPr>
          <p:cNvPr id="4" name="Flowchart: Alternate Process 3">
            <a:extLst>
              <a:ext uri="{FF2B5EF4-FFF2-40B4-BE49-F238E27FC236}">
                <a16:creationId xmlns:a16="http://schemas.microsoft.com/office/drawing/2014/main" id="{EF194766-4E15-C48E-D0DF-190BB1ABD5FF}"/>
              </a:ext>
            </a:extLst>
          </p:cNvPr>
          <p:cNvSpPr/>
          <p:nvPr/>
        </p:nvSpPr>
        <p:spPr>
          <a:xfrm>
            <a:off x="6713026" y="298174"/>
            <a:ext cx="4975392" cy="626165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conclusion –</a:t>
            </a:r>
          </a:p>
          <a:p>
            <a:endParaRPr lang="en-US" dirty="0">
              <a:solidFill>
                <a:schemeClr val="tx1"/>
              </a:solidFill>
            </a:endParaRPr>
          </a:p>
          <a:p>
            <a:r>
              <a:rPr lang="en-US" dirty="0">
                <a:solidFill>
                  <a:schemeClr val="tx1"/>
                </a:solidFill>
              </a:rPr>
              <a:t>Explain any additional expenses or if you are unsure about any other part of your travel expenses in the top section</a:t>
            </a:r>
          </a:p>
          <a:p>
            <a:endParaRPr lang="en-US" dirty="0">
              <a:solidFill>
                <a:schemeClr val="tx1"/>
              </a:solidFill>
            </a:endParaRPr>
          </a:p>
          <a:p>
            <a:r>
              <a:rPr lang="en-US" dirty="0">
                <a:solidFill>
                  <a:schemeClr val="tx1"/>
                </a:solidFill>
              </a:rPr>
              <a:t>Add </a:t>
            </a:r>
            <a:r>
              <a:rPr lang="en-US" b="1" dirty="0">
                <a:solidFill>
                  <a:schemeClr val="tx1"/>
                </a:solidFill>
              </a:rPr>
              <a:t>ALL</a:t>
            </a:r>
            <a:r>
              <a:rPr lang="en-US" dirty="0">
                <a:solidFill>
                  <a:schemeClr val="tx1"/>
                </a:solidFill>
              </a:rPr>
              <a:t> receipts in the file upload section.  You do not need to include any receipts that have already been paid previously on </a:t>
            </a:r>
            <a:r>
              <a:rPr lang="en-US" dirty="0" err="1">
                <a:solidFill>
                  <a:schemeClr val="tx1"/>
                </a:solidFill>
              </a:rPr>
              <a:t>PCard</a:t>
            </a:r>
            <a:r>
              <a:rPr lang="en-US" dirty="0">
                <a:solidFill>
                  <a:schemeClr val="tx1"/>
                </a:solidFill>
              </a:rPr>
              <a:t> transactions</a:t>
            </a:r>
          </a:p>
          <a:p>
            <a:br>
              <a:rPr lang="en-US" dirty="0">
                <a:solidFill>
                  <a:schemeClr val="tx1"/>
                </a:solidFill>
              </a:rPr>
            </a:br>
            <a:r>
              <a:rPr lang="en-US" dirty="0">
                <a:solidFill>
                  <a:schemeClr val="tx1"/>
                </a:solidFill>
              </a:rPr>
              <a:t>Include any additional information like conference flyer and designated lodging information or information outlining conference meals that were provided</a:t>
            </a:r>
          </a:p>
          <a:p>
            <a:endParaRPr lang="en-US" dirty="0">
              <a:solidFill>
                <a:schemeClr val="tx1"/>
              </a:solidFill>
            </a:endParaRPr>
          </a:p>
          <a:p>
            <a:r>
              <a:rPr lang="en-US" dirty="0">
                <a:solidFill>
                  <a:schemeClr val="tx1"/>
                </a:solidFill>
              </a:rPr>
              <a:t>Lastly, check box if you wish to receive an email copy of your Smartsheet (highly recommended!) before clicking </a:t>
            </a:r>
            <a:r>
              <a:rPr lang="en-US" b="1" dirty="0">
                <a:solidFill>
                  <a:schemeClr val="tx1"/>
                </a:solidFill>
              </a:rPr>
              <a:t>SUBMIT</a:t>
            </a:r>
          </a:p>
        </p:txBody>
      </p:sp>
    </p:spTree>
    <p:extLst>
      <p:ext uri="{BB962C8B-B14F-4D97-AF65-F5344CB8AC3E}">
        <p14:creationId xmlns:p14="http://schemas.microsoft.com/office/powerpoint/2010/main" val="21115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BDD57-B472-5152-2115-09F0BD96BB1E}"/>
              </a:ext>
            </a:extLst>
          </p:cNvPr>
          <p:cNvPicPr>
            <a:picLocks noChangeAspect="1"/>
          </p:cNvPicPr>
          <p:nvPr/>
        </p:nvPicPr>
        <p:blipFill>
          <a:blip r:embed="rId2"/>
          <a:stretch>
            <a:fillRect/>
          </a:stretch>
        </p:blipFill>
        <p:spPr>
          <a:xfrm>
            <a:off x="6718852" y="3175759"/>
            <a:ext cx="3279913" cy="3279913"/>
          </a:xfrm>
          <a:prstGeom prst="rect">
            <a:avLst/>
          </a:prstGeom>
        </p:spPr>
      </p:pic>
      <p:sp>
        <p:nvSpPr>
          <p:cNvPr id="2" name="TextBox 1">
            <a:extLst>
              <a:ext uri="{FF2B5EF4-FFF2-40B4-BE49-F238E27FC236}">
                <a16:creationId xmlns:a16="http://schemas.microsoft.com/office/drawing/2014/main" id="{739B5C5A-5165-6185-7C54-C8D680B9B14B}"/>
              </a:ext>
            </a:extLst>
          </p:cNvPr>
          <p:cNvSpPr txBox="1"/>
          <p:nvPr/>
        </p:nvSpPr>
        <p:spPr>
          <a:xfrm>
            <a:off x="1434548" y="646043"/>
            <a:ext cx="8825948" cy="2308324"/>
          </a:xfrm>
          <a:prstGeom prst="rect">
            <a:avLst/>
          </a:prstGeom>
          <a:noFill/>
        </p:spPr>
        <p:txBody>
          <a:bodyPr wrap="square" rtlCol="0">
            <a:spAutoFit/>
          </a:bodyPr>
          <a:lstStyle/>
          <a:p>
            <a:r>
              <a:rPr lang="en-US" dirty="0"/>
              <a:t>After submitting your travel expense claim – </a:t>
            </a:r>
          </a:p>
          <a:p>
            <a:endParaRPr lang="en-US" dirty="0"/>
          </a:p>
          <a:p>
            <a:r>
              <a:rPr lang="en-US" dirty="0"/>
              <a:t>Angie Boylan </a:t>
            </a:r>
            <a:r>
              <a:rPr lang="en-US" dirty="0">
                <a:hlinkClick r:id="rId3"/>
              </a:rPr>
              <a:t>angieboylan@arizona.edu</a:t>
            </a:r>
            <a:r>
              <a:rPr lang="en-US" dirty="0"/>
              <a:t> or Elian Martinez </a:t>
            </a:r>
            <a:r>
              <a:rPr lang="en-US" dirty="0">
                <a:hlinkClick r:id="rId4"/>
              </a:rPr>
              <a:t>elianmartinez@arizona.edu</a:t>
            </a:r>
            <a:r>
              <a:rPr lang="en-US" dirty="0"/>
              <a:t> from the Earth Sciences Business Office reconciliation team will be in touch if you are missing any information or if they have any questions about your travel and / or claim.</a:t>
            </a:r>
          </a:p>
          <a:p>
            <a:endParaRPr lang="en-US" dirty="0"/>
          </a:p>
          <a:p>
            <a:r>
              <a:rPr lang="en-US" dirty="0"/>
              <a:t>Once everything is reconciled, you will receive a Travel Expense Report requesting your digital signature via email.  Once signed, it is sent for approval and finally for payment.</a:t>
            </a:r>
          </a:p>
        </p:txBody>
      </p:sp>
    </p:spTree>
    <p:extLst>
      <p:ext uri="{BB962C8B-B14F-4D97-AF65-F5344CB8AC3E}">
        <p14:creationId xmlns:p14="http://schemas.microsoft.com/office/powerpoint/2010/main" val="52900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44BCD4-71C6-D900-4C8A-562D136B04AD}"/>
              </a:ext>
            </a:extLst>
          </p:cNvPr>
          <p:cNvSpPr txBox="1"/>
          <p:nvPr/>
        </p:nvSpPr>
        <p:spPr>
          <a:xfrm>
            <a:off x="356618" y="3735078"/>
            <a:ext cx="11598645" cy="2308324"/>
          </a:xfrm>
          <a:prstGeom prst="rect">
            <a:avLst/>
          </a:prstGeom>
          <a:noFill/>
        </p:spPr>
        <p:txBody>
          <a:bodyPr wrap="square" rtlCol="0">
            <a:spAutoFit/>
          </a:bodyPr>
          <a:lstStyle/>
          <a:p>
            <a:r>
              <a:rPr lang="en-US" b="1" dirty="0"/>
              <a:t>Note </a:t>
            </a:r>
          </a:p>
          <a:p>
            <a:endParaRPr lang="en-US" b="1" dirty="0"/>
          </a:p>
          <a:p>
            <a:pPr marL="285750" indent="-285750">
              <a:buFont typeface="Arial" panose="020B0604020202020204" pitchFamily="34" charset="0"/>
              <a:buChar char="•"/>
            </a:pPr>
            <a:r>
              <a:rPr lang="en-US" dirty="0"/>
              <a:t>Your Traveler Name should auto populate if you are signed into your Concur account.</a:t>
            </a:r>
          </a:p>
          <a:p>
            <a:pPr marL="285750" indent="-285750">
              <a:buFont typeface="Arial" panose="020B0604020202020204" pitchFamily="34" charset="0"/>
              <a:buChar char="•"/>
            </a:pPr>
            <a:r>
              <a:rPr lang="en-US" dirty="0"/>
              <a:t>Enter your Trip Details e.g. Name of Conference / Workshop you will be attending.</a:t>
            </a:r>
          </a:p>
          <a:p>
            <a:pPr marL="285750" indent="-285750">
              <a:buFont typeface="Arial" panose="020B0604020202020204" pitchFamily="34" charset="0"/>
              <a:buChar char="•"/>
            </a:pPr>
            <a:r>
              <a:rPr lang="en-US" dirty="0"/>
              <a:t>Ensure your Business Travel Start Date is the date you intend to leave Tucson, not the start of the conference.</a:t>
            </a:r>
          </a:p>
          <a:p>
            <a:pPr marL="285750" indent="-285750">
              <a:buFont typeface="Arial" panose="020B0604020202020204" pitchFamily="34" charset="0"/>
              <a:buChar char="•"/>
            </a:pPr>
            <a:r>
              <a:rPr lang="en-US" dirty="0"/>
              <a:t>Likewise, your Business Travel End Date should be the date you plan to arrive back in Tucson.  </a:t>
            </a:r>
            <a:br>
              <a:rPr lang="en-US" dirty="0"/>
            </a:br>
            <a:br>
              <a:rPr lang="en-US" dirty="0"/>
            </a:br>
            <a:r>
              <a:rPr lang="en-US" dirty="0"/>
              <a:t> </a:t>
            </a:r>
          </a:p>
        </p:txBody>
      </p:sp>
      <p:pic>
        <p:nvPicPr>
          <p:cNvPr id="7" name="Picture 6">
            <a:extLst>
              <a:ext uri="{FF2B5EF4-FFF2-40B4-BE49-F238E27FC236}">
                <a16:creationId xmlns:a16="http://schemas.microsoft.com/office/drawing/2014/main" id="{FF43271C-3636-FBB4-3941-A84B47EDD212}"/>
              </a:ext>
            </a:extLst>
          </p:cNvPr>
          <p:cNvPicPr>
            <a:picLocks noChangeAspect="1"/>
          </p:cNvPicPr>
          <p:nvPr/>
        </p:nvPicPr>
        <p:blipFill>
          <a:blip r:embed="rId2"/>
          <a:stretch>
            <a:fillRect/>
          </a:stretch>
        </p:blipFill>
        <p:spPr>
          <a:xfrm>
            <a:off x="195077" y="690765"/>
            <a:ext cx="11598645" cy="2651990"/>
          </a:xfrm>
          <a:prstGeom prst="rect">
            <a:avLst/>
          </a:prstGeom>
        </p:spPr>
      </p:pic>
    </p:spTree>
    <p:extLst>
      <p:ext uri="{BB962C8B-B14F-4D97-AF65-F5344CB8AC3E}">
        <p14:creationId xmlns:p14="http://schemas.microsoft.com/office/powerpoint/2010/main" val="220795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251355-1AA4-C693-E24D-41F918FF60A5}"/>
              </a:ext>
            </a:extLst>
          </p:cNvPr>
          <p:cNvSpPr txBox="1"/>
          <p:nvPr/>
        </p:nvSpPr>
        <p:spPr>
          <a:xfrm>
            <a:off x="389467" y="2762828"/>
            <a:ext cx="10980898" cy="3416320"/>
          </a:xfrm>
          <a:prstGeom prst="rect">
            <a:avLst/>
          </a:prstGeom>
          <a:noFill/>
        </p:spPr>
        <p:txBody>
          <a:bodyPr wrap="square">
            <a:spAutoFit/>
          </a:bodyPr>
          <a:lstStyle/>
          <a:p>
            <a:r>
              <a:rPr lang="en-US" b="1" dirty="0"/>
              <a:t>Note </a:t>
            </a:r>
          </a:p>
          <a:p>
            <a:endParaRPr lang="en-US" b="1" dirty="0"/>
          </a:p>
          <a:p>
            <a:pPr marL="285750" indent="-285750">
              <a:buFont typeface="Arial" panose="020B0604020202020204" pitchFamily="34" charset="0"/>
              <a:buChar char="•"/>
            </a:pPr>
            <a:r>
              <a:rPr lang="en-US" dirty="0"/>
              <a:t>If the conference or meeting you are traveling for provides designated lodging, please indicate yes in this section. This is </a:t>
            </a:r>
            <a:r>
              <a:rPr lang="en-US" b="1" dirty="0"/>
              <a:t>VERY</a:t>
            </a:r>
            <a:r>
              <a:rPr lang="en-US" dirty="0"/>
              <a:t> important when processing lodging payments as </a:t>
            </a:r>
            <a:r>
              <a:rPr lang="en-US" b="1" dirty="0"/>
              <a:t>ONLY</a:t>
            </a:r>
            <a:r>
              <a:rPr lang="en-US" dirty="0"/>
              <a:t> designated lodging costs are allowed to be greater than the State of AZ max lodging rates.  If you choose your own hotel and the base room rate exceeds the max lodging rates as per the guidelines for the location you stay the night, you will NOT be reimbursed more than the max lodging rate </a:t>
            </a:r>
            <a:r>
              <a:rPr lang="en-US" dirty="0">
                <a:hlinkClick r:id="rId2"/>
              </a:rPr>
              <a:t>https://gao.az.gov/sites/default/files/2025-01/5095%20Reimbursement%20Rates%20250127.pdf</a:t>
            </a:r>
            <a:r>
              <a:rPr lang="en-US" dirty="0"/>
              <a:t> </a:t>
            </a:r>
          </a:p>
          <a:p>
            <a:pPr marL="285750" indent="-285750">
              <a:buFont typeface="Arial" panose="020B0604020202020204" pitchFamily="34" charset="0"/>
              <a:buChar char="•"/>
            </a:pPr>
            <a:r>
              <a:rPr lang="en-US" dirty="0"/>
              <a:t>Your Business Purpose </a:t>
            </a:r>
            <a:r>
              <a:rPr lang="en-US" b="1" dirty="0"/>
              <a:t>MUST </a:t>
            </a:r>
            <a:r>
              <a:rPr lang="en-US" dirty="0"/>
              <a:t>be detailed and thoroughly explain as to how this travel benefits the university (not yourself) for FSO to reimburse.  Please include all dates and locations for the conference. </a:t>
            </a:r>
            <a:br>
              <a:rPr lang="en-US" dirty="0"/>
            </a:br>
            <a:r>
              <a:rPr lang="en-US" dirty="0"/>
              <a:t>FSO Guidelines link-  </a:t>
            </a:r>
            <a:r>
              <a:rPr lang="en-US" dirty="0">
                <a:hlinkClick r:id="rId3"/>
              </a:rPr>
              <a:t>https://finance.arizona.edu/accounting/business-purpose</a:t>
            </a:r>
            <a:r>
              <a:rPr lang="en-US" dirty="0"/>
              <a:t>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C79BC64-61DA-D938-B3AA-8DBBC4061632}"/>
              </a:ext>
            </a:extLst>
          </p:cNvPr>
          <p:cNvPicPr>
            <a:picLocks noChangeAspect="1"/>
          </p:cNvPicPr>
          <p:nvPr/>
        </p:nvPicPr>
        <p:blipFill>
          <a:blip r:embed="rId4"/>
          <a:stretch>
            <a:fillRect/>
          </a:stretch>
        </p:blipFill>
        <p:spPr>
          <a:xfrm>
            <a:off x="389467" y="633647"/>
            <a:ext cx="11545300" cy="1912786"/>
          </a:xfrm>
          <a:prstGeom prst="rect">
            <a:avLst/>
          </a:prstGeom>
        </p:spPr>
      </p:pic>
    </p:spTree>
    <p:extLst>
      <p:ext uri="{BB962C8B-B14F-4D97-AF65-F5344CB8AC3E}">
        <p14:creationId xmlns:p14="http://schemas.microsoft.com/office/powerpoint/2010/main" val="3166902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3FBBF-C31B-117E-3AAD-4531A94F7D54}"/>
              </a:ext>
            </a:extLst>
          </p:cNvPr>
          <p:cNvSpPr txBox="1"/>
          <p:nvPr/>
        </p:nvSpPr>
        <p:spPr>
          <a:xfrm>
            <a:off x="465814" y="4069344"/>
            <a:ext cx="11260372" cy="2308324"/>
          </a:xfrm>
          <a:prstGeom prst="rect">
            <a:avLst/>
          </a:prstGeom>
          <a:noFill/>
        </p:spPr>
        <p:txBody>
          <a:bodyPr wrap="square" rtlCol="0">
            <a:spAutoFit/>
          </a:bodyPr>
          <a:lstStyle/>
          <a:p>
            <a:r>
              <a:rPr lang="en-US" b="1" dirty="0"/>
              <a:t>Note</a:t>
            </a:r>
          </a:p>
          <a:p>
            <a:r>
              <a:rPr lang="en-US" b="1" dirty="0"/>
              <a:t> </a:t>
            </a:r>
          </a:p>
          <a:p>
            <a:pPr marL="285750" indent="-285750">
              <a:buFont typeface="Arial" panose="020B0604020202020204" pitchFamily="34" charset="0"/>
              <a:buChar char="•"/>
            </a:pPr>
            <a:r>
              <a:rPr lang="en-US" dirty="0"/>
              <a:t>If you plan to include personal travel in your trip, you must put </a:t>
            </a:r>
            <a:r>
              <a:rPr lang="en-US" b="1" dirty="0"/>
              <a:t>YES</a:t>
            </a:r>
            <a:r>
              <a:rPr lang="en-US" dirty="0"/>
              <a:t> on this highlighted question.  Any lodging, meals or additional costs during your personal travel time will </a:t>
            </a:r>
            <a:r>
              <a:rPr lang="en-US" b="1" dirty="0"/>
              <a:t>NOT</a:t>
            </a:r>
            <a:r>
              <a:rPr lang="en-US" dirty="0"/>
              <a:t> be reimbursed.  You will also need to provide AT LEAST 2 flight comparisons for your flight date back to Tucson post conference verse post personal dates as only the lesser flight cost will be reimbursed.  Include any additional details in comments.</a:t>
            </a:r>
          </a:p>
          <a:p>
            <a:pPr marL="285750" indent="-285750">
              <a:buFont typeface="Arial" panose="020B0604020202020204" pitchFamily="34" charset="0"/>
              <a:buChar char="•"/>
            </a:pPr>
            <a:r>
              <a:rPr lang="en-US" dirty="0"/>
              <a:t>If personal travel is being taken, NO travel expenses should be paid for by </a:t>
            </a:r>
            <a:r>
              <a:rPr lang="en-US" dirty="0" err="1"/>
              <a:t>PCard</a:t>
            </a:r>
            <a:r>
              <a:rPr lang="en-US" dirty="0"/>
              <a:t> – this is a violation.</a:t>
            </a:r>
          </a:p>
          <a:p>
            <a:pPr marL="285750" indent="-285750">
              <a:buFont typeface="Arial" panose="020B0604020202020204" pitchFamily="34" charset="0"/>
              <a:buChar char="•"/>
            </a:pPr>
            <a:r>
              <a:rPr lang="en-US" dirty="0"/>
              <a:t>Please ask if you have any questions!</a:t>
            </a:r>
          </a:p>
        </p:txBody>
      </p:sp>
      <p:pic>
        <p:nvPicPr>
          <p:cNvPr id="6" name="Picture 5">
            <a:extLst>
              <a:ext uri="{FF2B5EF4-FFF2-40B4-BE49-F238E27FC236}">
                <a16:creationId xmlns:a16="http://schemas.microsoft.com/office/drawing/2014/main" id="{56C3755F-AC23-3083-8188-780F7F8E363F}"/>
              </a:ext>
            </a:extLst>
          </p:cNvPr>
          <p:cNvPicPr>
            <a:picLocks noChangeAspect="1"/>
          </p:cNvPicPr>
          <p:nvPr/>
        </p:nvPicPr>
        <p:blipFill>
          <a:blip r:embed="rId2"/>
          <a:stretch>
            <a:fillRect/>
          </a:stretch>
        </p:blipFill>
        <p:spPr>
          <a:xfrm>
            <a:off x="1771893" y="248479"/>
            <a:ext cx="8648214" cy="3735026"/>
          </a:xfrm>
          <a:prstGeom prst="rect">
            <a:avLst/>
          </a:prstGeom>
        </p:spPr>
      </p:pic>
    </p:spTree>
    <p:extLst>
      <p:ext uri="{BB962C8B-B14F-4D97-AF65-F5344CB8AC3E}">
        <p14:creationId xmlns:p14="http://schemas.microsoft.com/office/powerpoint/2010/main" val="97730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867E1-E5BA-2391-98C0-4BB5455E16E6}"/>
              </a:ext>
            </a:extLst>
          </p:cNvPr>
          <p:cNvPicPr>
            <a:picLocks noChangeAspect="1"/>
          </p:cNvPicPr>
          <p:nvPr/>
        </p:nvPicPr>
        <p:blipFill>
          <a:blip r:embed="rId2"/>
          <a:stretch>
            <a:fillRect/>
          </a:stretch>
        </p:blipFill>
        <p:spPr>
          <a:xfrm>
            <a:off x="377687" y="1109869"/>
            <a:ext cx="11615530" cy="2146348"/>
          </a:xfrm>
          <a:prstGeom prst="rect">
            <a:avLst/>
          </a:prstGeom>
        </p:spPr>
      </p:pic>
      <p:sp>
        <p:nvSpPr>
          <p:cNvPr id="4" name="TextBox 3">
            <a:extLst>
              <a:ext uri="{FF2B5EF4-FFF2-40B4-BE49-F238E27FC236}">
                <a16:creationId xmlns:a16="http://schemas.microsoft.com/office/drawing/2014/main" id="{07B3E558-9049-C5E1-8938-E97C03D9E6B0}"/>
              </a:ext>
            </a:extLst>
          </p:cNvPr>
          <p:cNvSpPr txBox="1"/>
          <p:nvPr/>
        </p:nvSpPr>
        <p:spPr>
          <a:xfrm>
            <a:off x="904462" y="3776871"/>
            <a:ext cx="10088216" cy="646331"/>
          </a:xfrm>
          <a:prstGeom prst="rect">
            <a:avLst/>
          </a:prstGeom>
          <a:noFill/>
        </p:spPr>
        <p:txBody>
          <a:bodyPr wrap="square" rtlCol="0">
            <a:spAutoFit/>
          </a:bodyPr>
          <a:lstStyle/>
          <a:p>
            <a:r>
              <a:rPr lang="en-US" dirty="0"/>
              <a:t>** You can view your travel authorization requests at any time in Concur to track when it has been approved or canceled </a:t>
            </a:r>
            <a:r>
              <a:rPr lang="en-US" dirty="0" err="1"/>
              <a:t>etc</a:t>
            </a:r>
            <a:r>
              <a:rPr lang="en-US"/>
              <a:t> **</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B8687B3-6C58-BED9-37F2-CC95D6A0FA4C}"/>
                  </a:ext>
                </a:extLst>
              </p14:cNvPr>
              <p14:cNvContentPartPr/>
              <p14:nvPr/>
            </p14:nvContentPartPr>
            <p14:xfrm>
              <a:off x="3180037" y="2573405"/>
              <a:ext cx="825120" cy="40680"/>
            </p14:xfrm>
          </p:contentPart>
        </mc:Choice>
        <mc:Fallback xmlns="">
          <p:pic>
            <p:nvPicPr>
              <p:cNvPr id="6" name="Ink 5">
                <a:extLst>
                  <a:ext uri="{FF2B5EF4-FFF2-40B4-BE49-F238E27FC236}">
                    <a16:creationId xmlns:a16="http://schemas.microsoft.com/office/drawing/2014/main" id="{2B8687B3-6C58-BED9-37F2-CC95D6A0FA4C}"/>
                  </a:ext>
                </a:extLst>
              </p:cNvPr>
              <p:cNvPicPr/>
              <p:nvPr/>
            </p:nvPicPr>
            <p:blipFill>
              <a:blip r:embed="rId4"/>
              <a:stretch>
                <a:fillRect/>
              </a:stretch>
            </p:blipFill>
            <p:spPr>
              <a:xfrm>
                <a:off x="3126397" y="2465765"/>
                <a:ext cx="932760" cy="256320"/>
              </a:xfrm>
              <a:prstGeom prst="rect">
                <a:avLst/>
              </a:prstGeom>
            </p:spPr>
          </p:pic>
        </mc:Fallback>
      </mc:AlternateContent>
    </p:spTree>
    <p:extLst>
      <p:ext uri="{BB962C8B-B14F-4D97-AF65-F5344CB8AC3E}">
        <p14:creationId xmlns:p14="http://schemas.microsoft.com/office/powerpoint/2010/main" val="3969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E14F4-FBE6-5D2C-120F-548B7FA5192C}"/>
              </a:ext>
            </a:extLst>
          </p:cNvPr>
          <p:cNvPicPr>
            <a:picLocks noChangeAspect="1"/>
          </p:cNvPicPr>
          <p:nvPr/>
        </p:nvPicPr>
        <p:blipFill>
          <a:blip r:embed="rId2"/>
          <a:stretch>
            <a:fillRect/>
          </a:stretch>
        </p:blipFill>
        <p:spPr>
          <a:xfrm>
            <a:off x="909364" y="50141"/>
            <a:ext cx="10228028" cy="3104248"/>
          </a:xfrm>
          <a:prstGeom prst="rect">
            <a:avLst/>
          </a:prstGeom>
        </p:spPr>
      </p:pic>
      <p:sp>
        <p:nvSpPr>
          <p:cNvPr id="4" name="TextBox 3">
            <a:extLst>
              <a:ext uri="{FF2B5EF4-FFF2-40B4-BE49-F238E27FC236}">
                <a16:creationId xmlns:a16="http://schemas.microsoft.com/office/drawing/2014/main" id="{266C5894-71B6-82B5-91FF-ECC1434D9568}"/>
              </a:ext>
            </a:extLst>
          </p:cNvPr>
          <p:cNvSpPr txBox="1"/>
          <p:nvPr/>
        </p:nvSpPr>
        <p:spPr>
          <a:xfrm>
            <a:off x="592802" y="3220191"/>
            <a:ext cx="11006395" cy="830997"/>
          </a:xfrm>
          <a:prstGeom prst="rect">
            <a:avLst/>
          </a:prstGeom>
          <a:noFill/>
        </p:spPr>
        <p:txBody>
          <a:bodyPr wrap="square" rtlCol="0">
            <a:spAutoFit/>
          </a:bodyPr>
          <a:lstStyle/>
          <a:p>
            <a:r>
              <a:rPr lang="en-US" sz="1600" dirty="0"/>
              <a:t>In your Concur profile settings (highlighted top right), you can ‘Request Delegates’ (highlighted far left), click add, enter name of person (e.g. Cindy) you wish to add as a delegate for you and add permissions, example below.  This allows the business office to assist you with the processing of your travel expenses.  Hit save after adding permissions.</a:t>
            </a:r>
          </a:p>
        </p:txBody>
      </p:sp>
      <p:pic>
        <p:nvPicPr>
          <p:cNvPr id="8" name="Picture 7">
            <a:extLst>
              <a:ext uri="{FF2B5EF4-FFF2-40B4-BE49-F238E27FC236}">
                <a16:creationId xmlns:a16="http://schemas.microsoft.com/office/drawing/2014/main" id="{DC7A5FC1-993B-B71E-5AE0-2EBE349B3774}"/>
              </a:ext>
            </a:extLst>
          </p:cNvPr>
          <p:cNvPicPr>
            <a:picLocks noChangeAspect="1"/>
          </p:cNvPicPr>
          <p:nvPr/>
        </p:nvPicPr>
        <p:blipFill>
          <a:blip r:embed="rId3"/>
          <a:stretch>
            <a:fillRect/>
          </a:stretch>
        </p:blipFill>
        <p:spPr>
          <a:xfrm>
            <a:off x="2385391" y="4119110"/>
            <a:ext cx="7600603" cy="2688749"/>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E6893ED-7DAD-FDF6-E05C-FB488FFD3FEE}"/>
                  </a:ext>
                </a:extLst>
              </p14:cNvPr>
              <p14:cNvContentPartPr/>
              <p14:nvPr/>
            </p14:nvContentPartPr>
            <p14:xfrm>
              <a:off x="2981677" y="4968845"/>
              <a:ext cx="255240" cy="90360"/>
            </p14:xfrm>
          </p:contentPart>
        </mc:Choice>
        <mc:Fallback xmlns="">
          <p:pic>
            <p:nvPicPr>
              <p:cNvPr id="11" name="Ink 10">
                <a:extLst>
                  <a:ext uri="{FF2B5EF4-FFF2-40B4-BE49-F238E27FC236}">
                    <a16:creationId xmlns:a16="http://schemas.microsoft.com/office/drawing/2014/main" id="{1E6893ED-7DAD-FDF6-E05C-FB488FFD3FEE}"/>
                  </a:ext>
                </a:extLst>
              </p:cNvPr>
              <p:cNvPicPr/>
              <p:nvPr/>
            </p:nvPicPr>
            <p:blipFill>
              <a:blip r:embed="rId5"/>
              <a:stretch>
                <a:fillRect/>
              </a:stretch>
            </p:blipFill>
            <p:spPr>
              <a:xfrm>
                <a:off x="2927677" y="4861205"/>
                <a:ext cx="362880" cy="306000"/>
              </a:xfrm>
              <a:prstGeom prst="rect">
                <a:avLst/>
              </a:prstGeom>
            </p:spPr>
          </p:pic>
        </mc:Fallback>
      </mc:AlternateContent>
    </p:spTree>
    <p:extLst>
      <p:ext uri="{BB962C8B-B14F-4D97-AF65-F5344CB8AC3E}">
        <p14:creationId xmlns:p14="http://schemas.microsoft.com/office/powerpoint/2010/main" val="316281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76CB5A-8C48-7BFA-402A-7A345B1A8AD9}"/>
              </a:ext>
            </a:extLst>
          </p:cNvPr>
          <p:cNvSpPr txBox="1"/>
          <p:nvPr/>
        </p:nvSpPr>
        <p:spPr>
          <a:xfrm>
            <a:off x="6798366" y="1421295"/>
            <a:ext cx="5257799" cy="3416320"/>
          </a:xfrm>
          <a:prstGeom prst="rect">
            <a:avLst/>
          </a:prstGeom>
          <a:noFill/>
        </p:spPr>
        <p:txBody>
          <a:bodyPr wrap="square" rtlCol="0">
            <a:spAutoFit/>
          </a:bodyPr>
          <a:lstStyle/>
          <a:p>
            <a:r>
              <a:rPr lang="en-US" dirty="0"/>
              <a:t>Once fully approved you will receive an email showing Approved status (highlighted) and the amount approved for travel expenses in USD.</a:t>
            </a:r>
          </a:p>
          <a:p>
            <a:br>
              <a:rPr lang="en-US" dirty="0"/>
            </a:br>
            <a:r>
              <a:rPr lang="en-US" b="1" u="sng" dirty="0"/>
              <a:t>Note</a:t>
            </a:r>
            <a:r>
              <a:rPr lang="en-US" b="1" dirty="0"/>
              <a:t> </a:t>
            </a:r>
            <a:r>
              <a:rPr lang="en-US" dirty="0"/>
              <a:t>The Request ID (highlighted) is the 4 digit alphanumeric ID which is your Travel Authorization (TA) number (blocked out in this example but an example is 6ABC. </a:t>
            </a:r>
          </a:p>
          <a:p>
            <a:endParaRPr lang="en-US" dirty="0"/>
          </a:p>
          <a:p>
            <a:r>
              <a:rPr lang="en-US" dirty="0"/>
              <a:t>This ID number should be added to all future documentation including Smartsheet Travel Expense Claims.</a:t>
            </a:r>
          </a:p>
        </p:txBody>
      </p:sp>
      <p:pic>
        <p:nvPicPr>
          <p:cNvPr id="6" name="Picture 5">
            <a:extLst>
              <a:ext uri="{FF2B5EF4-FFF2-40B4-BE49-F238E27FC236}">
                <a16:creationId xmlns:a16="http://schemas.microsoft.com/office/drawing/2014/main" id="{C7037DA6-6318-406B-F8D9-FCFBDA7E061E}"/>
              </a:ext>
            </a:extLst>
          </p:cNvPr>
          <p:cNvPicPr>
            <a:picLocks noChangeAspect="1"/>
          </p:cNvPicPr>
          <p:nvPr/>
        </p:nvPicPr>
        <p:blipFill>
          <a:blip r:embed="rId2"/>
          <a:stretch>
            <a:fillRect/>
          </a:stretch>
        </p:blipFill>
        <p:spPr>
          <a:xfrm>
            <a:off x="278296" y="454603"/>
            <a:ext cx="6348010" cy="534970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96C48FB-BFAB-A97A-5F04-83CAA6974C4F}"/>
                  </a:ext>
                </a:extLst>
              </p14:cNvPr>
              <p14:cNvContentPartPr/>
              <p14:nvPr/>
            </p14:nvContentPartPr>
            <p14:xfrm>
              <a:off x="874597" y="2662904"/>
              <a:ext cx="586440" cy="41040"/>
            </p14:xfrm>
          </p:contentPart>
        </mc:Choice>
        <mc:Fallback xmlns="">
          <p:pic>
            <p:nvPicPr>
              <p:cNvPr id="7" name="Ink 6">
                <a:extLst>
                  <a:ext uri="{FF2B5EF4-FFF2-40B4-BE49-F238E27FC236}">
                    <a16:creationId xmlns:a16="http://schemas.microsoft.com/office/drawing/2014/main" id="{796C48FB-BFAB-A97A-5F04-83CAA6974C4F}"/>
                  </a:ext>
                </a:extLst>
              </p:cNvPr>
              <p:cNvPicPr/>
              <p:nvPr/>
            </p:nvPicPr>
            <p:blipFill>
              <a:blip r:embed="rId4"/>
              <a:stretch>
                <a:fillRect/>
              </a:stretch>
            </p:blipFill>
            <p:spPr>
              <a:xfrm>
                <a:off x="820957" y="2554904"/>
                <a:ext cx="694080" cy="256680"/>
              </a:xfrm>
              <a:prstGeom prst="rect">
                <a:avLst/>
              </a:prstGeom>
            </p:spPr>
          </p:pic>
        </mc:Fallback>
      </mc:AlternateContent>
    </p:spTree>
    <p:extLst>
      <p:ext uri="{BB962C8B-B14F-4D97-AF65-F5344CB8AC3E}">
        <p14:creationId xmlns:p14="http://schemas.microsoft.com/office/powerpoint/2010/main" val="140690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minder Vector Art, Icons, and ...">
            <a:extLst>
              <a:ext uri="{FF2B5EF4-FFF2-40B4-BE49-F238E27FC236}">
                <a16:creationId xmlns:a16="http://schemas.microsoft.com/office/drawing/2014/main" id="{855E383A-0FE3-616C-A400-3BA007FF7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531" y="662194"/>
            <a:ext cx="2408168" cy="1444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432C55-55F2-FBBE-849A-1DBB0C3F8022}"/>
              </a:ext>
            </a:extLst>
          </p:cNvPr>
          <p:cNvSpPr txBox="1"/>
          <p:nvPr/>
        </p:nvSpPr>
        <p:spPr>
          <a:xfrm>
            <a:off x="387625" y="159027"/>
            <a:ext cx="11350488" cy="8788630"/>
          </a:xfrm>
          <a:prstGeom prst="rect">
            <a:avLst/>
          </a:prstGeom>
          <a:noFill/>
        </p:spPr>
        <p:txBody>
          <a:bodyPr wrap="square" rtlCol="0">
            <a:spAutoFit/>
          </a:bodyPr>
          <a:lstStyle/>
          <a:p>
            <a:r>
              <a:rPr lang="en-US" dirty="0"/>
              <a:t>During your trip ensure you keep ALL receipts.  These receipts must be fully itemized showing what was purchased, where and when in order to be reimbursed.  </a:t>
            </a:r>
          </a:p>
          <a:p>
            <a:endParaRPr lang="en-US" b="1" dirty="0"/>
          </a:p>
          <a:p>
            <a:r>
              <a:rPr lang="en-US" b="1" dirty="0"/>
              <a:t>NOTE – </a:t>
            </a:r>
          </a:p>
          <a:p>
            <a:endParaRPr lang="en-US" b="1" dirty="0"/>
          </a:p>
          <a:p>
            <a:pPr marL="285750" indent="-285750">
              <a:buFont typeface="Arial" panose="020B0604020202020204" pitchFamily="34" charset="0"/>
              <a:buChar char="•"/>
            </a:pPr>
            <a:r>
              <a:rPr lang="en-US" dirty="0"/>
              <a:t>Tipping over 20% will </a:t>
            </a:r>
            <a:r>
              <a:rPr lang="en-US" b="1" dirty="0"/>
              <a:t>NOT</a:t>
            </a:r>
            <a:r>
              <a:rPr lang="en-US" dirty="0"/>
              <a:t> be reimbursed.</a:t>
            </a:r>
          </a:p>
          <a:p>
            <a:pPr marL="285750" indent="-285750">
              <a:buFont typeface="Arial" panose="020B0604020202020204" pitchFamily="34" charset="0"/>
              <a:buChar char="•"/>
            </a:pPr>
            <a:r>
              <a:rPr lang="en-US" dirty="0"/>
              <a:t>Alcohol purchases will </a:t>
            </a:r>
            <a:r>
              <a:rPr lang="en-US" b="1" dirty="0"/>
              <a:t>NOT</a:t>
            </a:r>
            <a:r>
              <a:rPr lang="en-US" dirty="0"/>
              <a:t> be reimbursed.</a:t>
            </a:r>
          </a:p>
          <a:p>
            <a:pPr marL="285750" indent="-285750">
              <a:buFont typeface="Arial" panose="020B0604020202020204" pitchFamily="34" charset="0"/>
              <a:buChar char="•"/>
            </a:pPr>
            <a:r>
              <a:rPr lang="en-US" dirty="0"/>
              <a:t>Rideshares / taxis other than to/from airport or to/from conference from lodging without justification will </a:t>
            </a:r>
            <a:r>
              <a:rPr lang="en-US" b="1" dirty="0"/>
              <a:t>NOT </a:t>
            </a:r>
            <a:r>
              <a:rPr lang="en-US" dirty="0"/>
              <a:t>be reimbursed.  Reservation fees, cleaning fees, and wait time charges for taxis and rideshares will </a:t>
            </a:r>
            <a:r>
              <a:rPr lang="en-US" b="1" dirty="0"/>
              <a:t>NOT</a:t>
            </a:r>
            <a:r>
              <a:rPr lang="en-US" dirty="0"/>
              <a:t> be reimbursed without a university business purpose.</a:t>
            </a:r>
          </a:p>
          <a:p>
            <a:pPr marL="285750" indent="-285750">
              <a:buFont typeface="Arial" panose="020B0604020202020204" pitchFamily="34" charset="0"/>
              <a:buChar char="•"/>
            </a:pPr>
            <a:r>
              <a:rPr lang="en-US" dirty="0"/>
              <a:t>Meals cannot be claimed when provided during transit, by lodging or by meeting/conference organizer and will be deducted from M&amp;I claims.</a:t>
            </a:r>
          </a:p>
          <a:p>
            <a:pPr marL="285750" indent="-285750">
              <a:buFont typeface="Arial" panose="020B0604020202020204" pitchFamily="34" charset="0"/>
              <a:buChar char="•"/>
            </a:pPr>
            <a:r>
              <a:rPr lang="en-US" dirty="0"/>
              <a:t>Airlines - Airfare reimbursed is for the most economical and direct route possible. Checked bag fees more than the allowable first bag are </a:t>
            </a:r>
            <a:r>
              <a:rPr lang="en-US" b="1" dirty="0"/>
              <a:t>NOT</a:t>
            </a:r>
            <a:r>
              <a:rPr lang="en-US" dirty="0"/>
              <a:t> reimbursable without a University business purpose. Specialty seating assignments or upgrades are not permitted unless a medical or physical necessity.</a:t>
            </a:r>
          </a:p>
          <a:p>
            <a:pPr marL="285750" indent="-285750">
              <a:buFont typeface="Arial" panose="020B0604020202020204" pitchFamily="34" charset="0"/>
              <a:buChar char="•"/>
            </a:pPr>
            <a:r>
              <a:rPr lang="en-US" dirty="0"/>
              <a:t>Internet, Wi-Fi, or hot spot fees are </a:t>
            </a:r>
            <a:r>
              <a:rPr lang="en-US" b="1" dirty="0"/>
              <a:t>NOT</a:t>
            </a:r>
            <a:r>
              <a:rPr lang="en-US" dirty="0"/>
              <a:t> allowed unless supported with a University business purpose.</a:t>
            </a:r>
          </a:p>
          <a:p>
            <a:pPr marL="285750" indent="-285750">
              <a:buFont typeface="Arial" panose="020B0604020202020204" pitchFamily="34" charset="0"/>
              <a:buChar char="•"/>
            </a:pPr>
            <a:r>
              <a:rPr lang="en-US" dirty="0"/>
              <a:t>Hotel personal phone calls, movies, or snacks are </a:t>
            </a:r>
            <a:r>
              <a:rPr lang="en-US" b="1" dirty="0"/>
              <a:t>NOT </a:t>
            </a:r>
            <a:r>
              <a:rPr lang="en-US" dirty="0"/>
              <a:t>permitted.</a:t>
            </a:r>
          </a:p>
          <a:p>
            <a:pPr marL="285750" indent="-285750">
              <a:buFont typeface="Arial" panose="020B0604020202020204" pitchFamily="34" charset="0"/>
              <a:buChar char="•"/>
            </a:pPr>
            <a:r>
              <a:rPr lang="en-US" dirty="0"/>
              <a:t>Rental Vehicle - Collision Damage Waiver, Loss Damage Waiver, and excess liability insurance must be declined and are </a:t>
            </a:r>
            <a:r>
              <a:rPr lang="en-US" b="1" dirty="0"/>
              <a:t>NOT</a:t>
            </a:r>
            <a:r>
              <a:rPr lang="en-US" dirty="0"/>
              <a:t> reimbursable without a University business purpose (e.g., traveler is on foreign travel status). Utilizing existing </a:t>
            </a:r>
            <a:r>
              <a:rPr lang="en-US" b="1" dirty="0">
                <a:hlinkClick r:id="rId3"/>
              </a:rPr>
              <a:t>University rental company contracts</a:t>
            </a:r>
            <a:r>
              <a:rPr lang="en-US" dirty="0"/>
              <a:t>, which include full insurance, is strongly encouraged.  All gas receipts must be kept.</a:t>
            </a:r>
          </a:p>
          <a:p>
            <a:pPr marL="285750" indent="-285750">
              <a:buFont typeface="Arial" panose="020B0604020202020204" pitchFamily="34" charset="0"/>
              <a:buChar char="•"/>
            </a:pPr>
            <a:r>
              <a:rPr lang="en-US" dirty="0"/>
              <a:t>During foreign travel where receipts are in foreign currency, please include the equivalent USD amount charged to your credit card.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8327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3c00238-dab0-45f9-ae93-a9cc2084d06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DC97148A876440827D545BC2351D2A" ma:contentTypeVersion="10" ma:contentTypeDescription="Create a new document." ma:contentTypeScope="" ma:versionID="fac53f1efb4340cc251c1f21618ebdcf">
  <xsd:schema xmlns:xsd="http://www.w3.org/2001/XMLSchema" xmlns:xs="http://www.w3.org/2001/XMLSchema" xmlns:p="http://schemas.microsoft.com/office/2006/metadata/properties" xmlns:ns3="23c00238-dab0-45f9-ae93-a9cc2084d06e" targetNamespace="http://schemas.microsoft.com/office/2006/metadata/properties" ma:root="true" ma:fieldsID="59d442dc80fbc3ee42466fd87e3cd175" ns3:_="">
    <xsd:import namespace="23c00238-dab0-45f9-ae93-a9cc2084d06e"/>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00238-dab0-45f9-ae93-a9cc2084d06e"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FFDEC0-E21A-4FA3-B819-31236B7B93FD}">
  <ds:schemaRefs>
    <ds:schemaRef ds:uri="http://www.w3.org/XML/1998/namespace"/>
    <ds:schemaRef ds:uri="http://schemas.microsoft.com/office/2006/documentManagement/types"/>
    <ds:schemaRef ds:uri="http://purl.org/dc/elements/1.1/"/>
    <ds:schemaRef ds:uri="http://schemas.microsoft.com/office/infopath/2007/PartnerControls"/>
    <ds:schemaRef ds:uri="23c00238-dab0-45f9-ae93-a9cc2084d06e"/>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B54EA72-0814-4DF8-9F1E-25BFA8B0470A}">
  <ds:schemaRefs>
    <ds:schemaRef ds:uri="http://schemas.microsoft.com/sharepoint/v3/contenttype/forms"/>
  </ds:schemaRefs>
</ds:datastoreItem>
</file>

<file path=customXml/itemProps3.xml><?xml version="1.0" encoding="utf-8"?>
<ds:datastoreItem xmlns:ds="http://schemas.openxmlformats.org/officeDocument/2006/customXml" ds:itemID="{92835755-EDD7-4D70-975B-E18F356EB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00238-dab0-45f9-ae93-a9cc2084d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545</TotalTime>
  <Words>1811</Words>
  <Application>Microsoft Office PowerPoint</Application>
  <PresentationFormat>Widescreen</PresentationFormat>
  <Paragraphs>122</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Travel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Boylan, Angie A - (angieboylan)</dc:creator>
  <cp:lastModifiedBy>Terrie Thompson</cp:lastModifiedBy>
  <cp:revision>3</cp:revision>
  <dcterms:created xsi:type="dcterms:W3CDTF">2025-10-17T14:38:29Z</dcterms:created>
  <dcterms:modified xsi:type="dcterms:W3CDTF">2025-12-08T17:47:41Z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0x01010059DC97148A876440827D545BC2351D2A</vt:lpwstr>
  </property>
</Properties>
</file>